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8" r:id="rId2"/>
    <p:sldId id="280" r:id="rId3"/>
    <p:sldId id="259" r:id="rId4"/>
    <p:sldId id="261" r:id="rId5"/>
    <p:sldId id="260" r:id="rId6"/>
    <p:sldId id="275" r:id="rId7"/>
    <p:sldId id="262" r:id="rId8"/>
    <p:sldId id="281" r:id="rId9"/>
    <p:sldId id="276" r:id="rId10"/>
    <p:sldId id="282" r:id="rId11"/>
    <p:sldId id="263" r:id="rId12"/>
    <p:sldId id="283" r:id="rId13"/>
    <p:sldId id="277" r:id="rId14"/>
    <p:sldId id="284" r:id="rId15"/>
    <p:sldId id="265" r:id="rId16"/>
    <p:sldId id="285" r:id="rId17"/>
    <p:sldId id="266" r:id="rId18"/>
    <p:sldId id="286" r:id="rId19"/>
    <p:sldId id="268" r:id="rId20"/>
    <p:sldId id="279" r:id="rId21"/>
    <p:sldId id="290" r:id="rId22"/>
    <p:sldId id="291" r:id="rId2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57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49DE13A-1618-4CA1-AF02-0EACA1A1AA4A}" type="datetimeFigureOut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8845C5C-82AD-438E-AAEC-DBF1BC9920B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297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470FCD-9BC1-4CDA-A835-606A8B34BC7B}" type="slidenum">
              <a:rPr lang="tr-TR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2DC20-8348-484B-8631-4A974192050E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CE31F-6CA6-49A5-98A9-599DD0F1A3F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60000">
    <p:wipe dir="r"/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59BD6-A790-4823-974A-BCD157C799A9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F0735-3FB3-478B-A348-2AE05707C34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AC5AB-B1E8-4E95-8864-C69EEF92961F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CBF29-AD48-4A75-888C-AF5005A7A87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9281D-57E0-4F9F-8061-3F76F6086574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DC78A-097D-42D7-BD29-5BA1FC9F274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702A4-CA03-41EF-9C9E-75DEA9321497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B3C2E-37E3-4775-A61B-06C6098F08F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60000">
    <p:wipe dir="r"/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EF677-C9AC-4953-BE06-4639750865F5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6FE0F-14F9-406A-B681-B51F6669C5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CB79C-EACB-449D-ADFE-BF38D60F0EF4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F2EF6-2CD5-469C-87EB-DF8021039E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F9FD-27E2-4354-BBB3-020BA87CA833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29BC2-8BA7-4759-AFCE-7F588B01C69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0BEA4-5FAF-4B6D-A329-3EC9BA2414DB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7EC01-D864-491A-95BF-CC7C20A8905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647F9-DC13-4153-8424-0804565E8612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B902C-0B11-4497-A85D-958BD0DEEBC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4606E-EF1C-4840-9A3B-EC6A1BB50BC0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6439B-F009-4C1F-AAAE-90355DA40C2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2E3E43-EF1E-4475-8DF0-5B34B2DAA057}" type="datetime1">
              <a:rPr lang="tr-TR"/>
              <a:pPr>
                <a:defRPr/>
              </a:pPr>
              <a:t>24.05.2017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tr-TR"/>
              <a:t>Hasbahçe İlköğretim Okulu Değerler Eğitimi Komisyonu</a:t>
            </a: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8C02B3-E72C-40E4-B117-35C0BF33608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11" r:id="rId2"/>
    <p:sldLayoutId id="2147484020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21" r:id="rId9"/>
    <p:sldLayoutId id="2147484017" r:id="rId10"/>
    <p:sldLayoutId id="2147484018" r:id="rId11"/>
  </p:sldLayoutIdLst>
  <p:transition spd="slow" advTm="60000">
    <p:wipe dir="r"/>
    <p:sndAc>
      <p:endSnd/>
    </p:sndAc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dersimiz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dersimiz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İçerik Yer Tutucusu"/>
          <p:cNvSpPr>
            <a:spLocks noGrp="1"/>
          </p:cNvSpPr>
          <p:nvPr>
            <p:ph idx="1"/>
          </p:nvPr>
        </p:nvSpPr>
        <p:spPr>
          <a:xfrm>
            <a:off x="323850" y="836613"/>
            <a:ext cx="8569325" cy="554513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5400" b="1" i="1" smtClean="0">
                <a:solidFill>
                  <a:schemeClr val="accent1"/>
                </a:solidFill>
                <a:latin typeface="Hand writing Mutlu" pitchFamily="2" charset="0"/>
                <a:cs typeface="Times New Roman" pitchFamily="18" charset="0"/>
              </a:rPr>
              <a:t>Değerler Eğitimi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5400" b="1" i="1" smtClean="0">
                <a:solidFill>
                  <a:srgbClr val="FF0000"/>
                </a:solidFill>
                <a:latin typeface="Hand writing Mutlu" pitchFamily="2" charset="0"/>
                <a:cs typeface="Times New Roman" pitchFamily="18" charset="0"/>
              </a:rPr>
              <a:t>Hoşgörü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>
                <a:solidFill>
                  <a:srgbClr val="FF0000"/>
                </a:solidFill>
                <a:latin typeface="Hand writing Mutlu" pitchFamily="2" charset="0"/>
                <a:cs typeface="Times New Roman" pitchFamily="18" charset="0"/>
              </a:rPr>
              <a:t>ve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smtClean="0">
                <a:solidFill>
                  <a:srgbClr val="FF0000"/>
                </a:solidFill>
                <a:latin typeface="Hand writing Mutlu" pitchFamily="2" charset="0"/>
                <a:cs typeface="Times New Roman" pitchFamily="18" charset="0"/>
              </a:rPr>
              <a:t>İYİLİK </a:t>
            </a:r>
            <a:endParaRPr lang="tr-TR" sz="6000" b="1" smtClean="0">
              <a:solidFill>
                <a:srgbClr val="FF0000"/>
              </a:solidFill>
              <a:latin typeface="Hand writing Mutlu" pitchFamily="2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tr-TR" sz="2200" b="1" smtClean="0">
              <a:latin typeface="Hand writing Mutlu" pitchFamily="2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tr-TR" sz="2200" b="1" smtClean="0">
              <a:latin typeface="Hand writing Mutlu" pitchFamily="2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tr-TR" sz="4000" b="1" i="1" smtClean="0">
              <a:solidFill>
                <a:srgbClr val="0070C0"/>
              </a:solidFill>
              <a:latin typeface="Hand writing Mutlu" pitchFamily="2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tr-TR" sz="6600" b="1" i="1" smtClean="0">
              <a:latin typeface="Hand writing Mutlu" pitchFamily="2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8FA2F-3B67-466F-ADBF-107BA874243C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İçerik Yer Tutucusu"/>
          <p:cNvSpPr>
            <a:spLocks noGrp="1"/>
          </p:cNvSpPr>
          <p:nvPr>
            <p:ph idx="1"/>
          </p:nvPr>
        </p:nvSpPr>
        <p:spPr>
          <a:xfrm>
            <a:off x="323850" y="4941888"/>
            <a:ext cx="8569325" cy="136683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mtClean="0">
                <a:solidFill>
                  <a:srgbClr val="0070C0"/>
                </a:solidFill>
              </a:rPr>
              <a:t>	</a:t>
            </a:r>
            <a:r>
              <a:rPr lang="tr-TR" sz="400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Hoşgörü, aynı ortamı özgürce paylaşmaktır.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tr-TR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70136-1E29-4126-B916-5BE4E864B31A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  <p:pic>
        <p:nvPicPr>
          <p:cNvPr id="14340" name="Picture 2" descr="C:\Users\ac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765175"/>
            <a:ext cx="6167437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>
          <a:xfrm>
            <a:off x="323850" y="692150"/>
            <a:ext cx="8569325" cy="5689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5000" b="1" smtClean="0">
                <a:solidFill>
                  <a:schemeClr val="accent1"/>
                </a:solidFill>
                <a:latin typeface="Hand writing Mutlu" pitchFamily="2" charset="0"/>
                <a:cs typeface="Times New Roman" pitchFamily="18" charset="0"/>
              </a:rPr>
              <a:t>Hoşgörü İle İlgili Özlü Sözler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Hand writing Mutlu" pitchFamily="2" charset="0"/>
                <a:cs typeface="Times New Roman" pitchFamily="18" charset="0"/>
              </a:rPr>
              <a:t>	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Hand writing Mutlu" pitchFamily="2" charset="0"/>
                <a:cs typeface="Times New Roman" pitchFamily="18" charset="0"/>
              </a:rPr>
              <a:t>	Affetmek, geçmişi değiştirmez ama, geleceğin önünü açar.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Hand writing Mutlu" pitchFamily="2" charset="0"/>
                <a:cs typeface="Times New Roman" pitchFamily="18" charset="0"/>
              </a:rPr>
              <a:t>								Paule Boese</a:t>
            </a:r>
            <a:br>
              <a:rPr lang="tr-TR" smtClean="0">
                <a:latin typeface="Hand writing Mutlu" pitchFamily="2" charset="0"/>
                <a:cs typeface="Times New Roman" pitchFamily="18" charset="0"/>
              </a:rPr>
            </a:br>
            <a:r>
              <a:rPr lang="tr-TR" smtClean="0">
                <a:latin typeface="Hand writing Mutlu" pitchFamily="2" charset="0"/>
                <a:cs typeface="Times New Roman" pitchFamily="18" charset="0"/>
              </a:rPr>
              <a:t/>
            </a:r>
            <a:br>
              <a:rPr lang="tr-TR" smtClean="0">
                <a:latin typeface="Hand writing Mutlu" pitchFamily="2" charset="0"/>
                <a:cs typeface="Times New Roman" pitchFamily="18" charset="0"/>
              </a:rPr>
            </a:br>
            <a:r>
              <a:rPr lang="tr-TR" smtClean="0">
                <a:latin typeface="Hand writing Mutlu" pitchFamily="2" charset="0"/>
                <a:cs typeface="Times New Roman" pitchFamily="18" charset="0"/>
              </a:rPr>
              <a:t>Hoşgörü, başkalarının görüşlerini anlama yeteneği ve acı bir duygu beslemeden, anlayışlı bir tartışma arzusudur. 									                  Macintosh</a:t>
            </a:r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FA573-59B7-4C52-83CA-8630A9C5DDEF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>
          <a:xfrm>
            <a:off x="323850" y="4941888"/>
            <a:ext cx="8569325" cy="136683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mtClean="0">
                <a:latin typeface="Arial Black" pitchFamily="34" charset="0"/>
              </a:rPr>
              <a:t>	</a:t>
            </a:r>
            <a:r>
              <a:rPr lang="tr-TR" sz="400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Hoşgörü, doğadaki tüm varlıkları sevmektir.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tr-TR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3DD09-14BF-47C8-94E2-F503E58E5A0F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  <p:pic>
        <p:nvPicPr>
          <p:cNvPr id="16388" name="Picture 2" descr="C:\Users\ac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620713"/>
            <a:ext cx="4751388" cy="427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>
          <a:xfrm>
            <a:off x="323850" y="692150"/>
            <a:ext cx="8569325" cy="5689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5000" b="1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Hoşgörü İle İlgili Özlü Sözler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Hoşgörüsüzlük, insanın kendi davasına inanmasının bir kanıtıdır. 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						Gandhi</a:t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endParaRPr lang="tr-TR" smtClean="0">
              <a:latin typeface="Arial Narrow" pitchFamily="34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> İnsanlığın kurtuluşunu sağlayacak en büyük erdem toleranstır. 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				     H.Wilhelm Van Loon </a:t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endParaRPr lang="tr-TR" b="1" smtClean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E736-6561-4594-945C-9E3D45005A88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>
          <a:xfrm>
            <a:off x="323850" y="5445125"/>
            <a:ext cx="8569325" cy="7207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mtClean="0"/>
              <a:t>	</a:t>
            </a:r>
            <a:r>
              <a:rPr lang="tr-TR" sz="4000" smtClean="0">
                <a:solidFill>
                  <a:srgbClr val="0070C0"/>
                </a:solidFill>
                <a:latin typeface="Arial Narrow" pitchFamily="34" charset="0"/>
                <a:cs typeface="Times New Roman" pitchFamily="18" charset="0"/>
              </a:rPr>
              <a:t>Hoşgörü, iletişim kurmaktır.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tr-TR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160655-898F-40CE-BB80-A86559794931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  <p:pic>
        <p:nvPicPr>
          <p:cNvPr id="18436" name="Picture 2" descr="C:\Users\ac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836613"/>
            <a:ext cx="5894388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>
          <a:xfrm>
            <a:off x="179388" y="692150"/>
            <a:ext cx="8713787" cy="583247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5000" b="1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Hoşgörü İle İlgili Özlü Sözler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</a:t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>Meyvesi çamura düşüyor diye, ağaca mı lanet edilir? 															Hölderlin</a:t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endParaRPr lang="tr-TR" smtClean="0">
              <a:latin typeface="Arial Narrow" pitchFamily="34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>Toplumsal hayatta en yararlı erdem hoşgörüdür. 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						Dale Carnegie</a:t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endParaRPr lang="tr-TR" b="1" smtClean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3246E-86C9-41E4-9C2F-F0F959C694F4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>
          <a:xfrm>
            <a:off x="323850" y="4941888"/>
            <a:ext cx="8569325" cy="136683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mtClean="0"/>
              <a:t>	</a:t>
            </a:r>
            <a:r>
              <a:rPr lang="tr-TR" sz="400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Hoşgörü, doğadaki canlıları sevmektir.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tr-TR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0C5B6F-A80E-4C23-8685-CCC136D934ED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  <p:pic>
        <p:nvPicPr>
          <p:cNvPr id="20484" name="Picture 2" descr="C:\Users\ac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692150"/>
            <a:ext cx="4606925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>
          <a:xfrm>
            <a:off x="323850" y="692150"/>
            <a:ext cx="8569325" cy="5689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50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Hoşgörü İle İlgili Özlü Sözler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" pitchFamily="34" charset="0"/>
                <a:cs typeface="Arial" pitchFamily="34" charset="0"/>
              </a:rPr>
              <a:t>	</a:t>
            </a:r>
            <a:br>
              <a:rPr lang="tr-TR" smtClean="0">
                <a:latin typeface="Arial" pitchFamily="34" charset="0"/>
                <a:cs typeface="Arial" pitchFamily="34" charset="0"/>
              </a:rPr>
            </a:br>
            <a:r>
              <a:rPr lang="tr-TR" smtClean="0">
                <a:latin typeface="Arial" pitchFamily="34" charset="0"/>
                <a:cs typeface="Arial" pitchFamily="34" charset="0"/>
              </a:rPr>
              <a:t>Bu çağın gereği ortak bir din değil, çeşitli dinlere bağlı insanlar arasındaki karşılıklı hoşgörü ve saygıdır. 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" pitchFamily="34" charset="0"/>
                <a:cs typeface="Arial" pitchFamily="34" charset="0"/>
              </a:rPr>
              <a:t>								Gandhi</a:t>
            </a:r>
            <a:br>
              <a:rPr lang="tr-TR" smtClean="0">
                <a:latin typeface="Arial" pitchFamily="34" charset="0"/>
                <a:cs typeface="Arial" pitchFamily="34" charset="0"/>
              </a:rPr>
            </a:br>
            <a:r>
              <a:rPr lang="tr-TR" smtClean="0">
                <a:latin typeface="Arial" pitchFamily="34" charset="0"/>
                <a:cs typeface="Arial" pitchFamily="34" charset="0"/>
              </a:rPr>
              <a:t/>
            </a:r>
            <a:br>
              <a:rPr lang="tr-TR" smtClean="0">
                <a:latin typeface="Arial" pitchFamily="34" charset="0"/>
                <a:cs typeface="Arial" pitchFamily="34" charset="0"/>
              </a:rPr>
            </a:br>
            <a:r>
              <a:rPr lang="tr-TR" smtClean="0">
                <a:latin typeface="Arial" pitchFamily="34" charset="0"/>
                <a:cs typeface="Arial" pitchFamily="34" charset="0"/>
              </a:rPr>
              <a:t>Gülümsemek,iki insan arasındaki en kısa mesafedir.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" pitchFamily="34" charset="0"/>
                <a:cs typeface="Arial" pitchFamily="34" charset="0"/>
              </a:rPr>
              <a:t>			 			Victor Borqe</a:t>
            </a:r>
            <a:br>
              <a:rPr lang="tr-TR" smtClean="0">
                <a:latin typeface="Arial" pitchFamily="34" charset="0"/>
                <a:cs typeface="Arial" pitchFamily="34" charset="0"/>
              </a:rPr>
            </a:br>
            <a:r>
              <a:rPr lang="tr-TR" smtClean="0">
                <a:latin typeface="Arial" pitchFamily="34" charset="0"/>
                <a:cs typeface="Arial" pitchFamily="34" charset="0"/>
              </a:rPr>
              <a:t/>
            </a:r>
            <a:br>
              <a:rPr lang="tr-TR" smtClean="0">
                <a:latin typeface="Arial" pitchFamily="34" charset="0"/>
                <a:cs typeface="Arial" pitchFamily="34" charset="0"/>
              </a:rPr>
            </a:br>
            <a:endParaRPr lang="tr-TR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3C82A-28E0-435A-9B7C-9BDE07189FA1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>
          <a:xfrm>
            <a:off x="323850" y="4941888"/>
            <a:ext cx="8569325" cy="136683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mtClean="0"/>
              <a:t>	</a:t>
            </a:r>
            <a:r>
              <a:rPr lang="tr-TR" sz="400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Sporun temelinde, hoşgörü vardır.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tr-TR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CC05D7-07CF-4366-8A63-3BE1B0A59995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  <p:pic>
        <p:nvPicPr>
          <p:cNvPr id="22532" name="Picture 2" descr="C:\Users\ac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549275"/>
            <a:ext cx="5761037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>
          <a:xfrm>
            <a:off x="323850" y="692150"/>
            <a:ext cx="8569325" cy="5689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50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Hoşgörü İle İlgili Özlü Sözler</a:t>
            </a:r>
          </a:p>
          <a:p>
            <a:pPr algn="just">
              <a:buFont typeface="Wingdings 2" pitchFamily="18" charset="2"/>
              <a:buNone/>
            </a:pPr>
            <a:r>
              <a:rPr lang="tr-TR" smtClean="0">
                <a:latin typeface="Arial" pitchFamily="34" charset="0"/>
                <a:cs typeface="Arial" pitchFamily="34" charset="0"/>
              </a:rPr>
              <a:t>	</a:t>
            </a:r>
            <a:br>
              <a:rPr lang="tr-TR" smtClean="0">
                <a:latin typeface="Arial" pitchFamily="34" charset="0"/>
                <a:cs typeface="Arial" pitchFamily="34" charset="0"/>
              </a:rPr>
            </a:br>
            <a:r>
              <a:rPr lang="tr-TR" smtClean="0">
                <a:latin typeface="Arial" pitchFamily="34" charset="0"/>
                <a:cs typeface="Arial" pitchFamily="34" charset="0"/>
              </a:rPr>
              <a:t>Başkalarının iyiliği için uğraşan bir kişi, kendi iyiliğini de garanti altına almıştır.</a:t>
            </a:r>
          </a:p>
          <a:p>
            <a:pPr algn="just">
              <a:buFont typeface="Wingdings 2" pitchFamily="18" charset="2"/>
              <a:buNone/>
            </a:pPr>
            <a:r>
              <a:rPr lang="tr-TR" smtClean="0">
                <a:latin typeface="Arial" pitchFamily="34" charset="0"/>
                <a:cs typeface="Arial" pitchFamily="34" charset="0"/>
              </a:rPr>
              <a:t>								Confucius</a:t>
            </a:r>
            <a:br>
              <a:rPr lang="tr-TR" smtClean="0">
                <a:latin typeface="Arial" pitchFamily="34" charset="0"/>
                <a:cs typeface="Arial" pitchFamily="34" charset="0"/>
              </a:rPr>
            </a:br>
            <a:endParaRPr lang="tr-TR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 2" pitchFamily="18" charset="2"/>
              <a:buNone/>
            </a:pPr>
            <a:r>
              <a:rPr lang="tr-TR" smtClean="0">
                <a:latin typeface="Arial" pitchFamily="34" charset="0"/>
                <a:cs typeface="Arial" pitchFamily="34" charset="0"/>
              </a:rPr>
              <a:t/>
            </a:r>
            <a:br>
              <a:rPr lang="tr-TR" smtClean="0">
                <a:latin typeface="Arial" pitchFamily="34" charset="0"/>
                <a:cs typeface="Arial" pitchFamily="34" charset="0"/>
              </a:rPr>
            </a:br>
            <a:r>
              <a:rPr lang="tr-TR" smtClean="0">
                <a:latin typeface="Arial" pitchFamily="34" charset="0"/>
                <a:cs typeface="Arial" pitchFamily="34" charset="0"/>
              </a:rPr>
              <a:t>İki şeyi unut;yaptığın iyiliği ve gördüğün kötülüğü. </a:t>
            </a:r>
          </a:p>
          <a:p>
            <a:pPr algn="just">
              <a:buFont typeface="Wingdings 2" pitchFamily="18" charset="2"/>
              <a:buNone/>
            </a:pPr>
            <a:r>
              <a:rPr lang="tr-TR" smtClean="0">
                <a:latin typeface="Arial" pitchFamily="34" charset="0"/>
                <a:cs typeface="Arial" pitchFamily="34" charset="0"/>
              </a:rPr>
              <a:t>						        Lokman Hekim</a:t>
            </a:r>
          </a:p>
          <a:p>
            <a:pPr algn="just">
              <a:buFont typeface="Wingdings 2" pitchFamily="18" charset="2"/>
              <a:buNone/>
            </a:pPr>
            <a:r>
              <a:rPr lang="tr-TR" smtClean="0">
                <a:latin typeface="Arial" pitchFamily="34" charset="0"/>
                <a:cs typeface="Arial" pitchFamily="34" charset="0"/>
              </a:rPr>
              <a:t/>
            </a:r>
            <a:br>
              <a:rPr lang="tr-TR" smtClean="0">
                <a:latin typeface="Arial" pitchFamily="34" charset="0"/>
                <a:cs typeface="Arial" pitchFamily="34" charset="0"/>
              </a:rPr>
            </a:br>
            <a:r>
              <a:rPr lang="tr-TR" smtClean="0">
                <a:latin typeface="Arial" pitchFamily="34" charset="0"/>
                <a:cs typeface="Arial" pitchFamily="34" charset="0"/>
              </a:rPr>
              <a:t/>
            </a:r>
            <a:br>
              <a:rPr lang="tr-TR" smtClean="0">
                <a:latin typeface="Arial" pitchFamily="34" charset="0"/>
                <a:cs typeface="Arial" pitchFamily="34" charset="0"/>
              </a:rPr>
            </a:br>
            <a:endParaRPr lang="tr-TR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tr-TR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7A471-C2BC-42EF-A2BD-767951E7C424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30067D-793D-433D-9C00-DF843246FF8E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6147" name="7 Metin kutusu"/>
          <p:cNvSpPr txBox="1">
            <a:spLocks noChangeArrowheads="1"/>
          </p:cNvSpPr>
          <p:nvPr/>
        </p:nvSpPr>
        <p:spPr bwMode="auto">
          <a:xfrm>
            <a:off x="5724525" y="3068638"/>
            <a:ext cx="28082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600" b="1">
                <a:solidFill>
                  <a:srgbClr val="FF0000"/>
                </a:solidFill>
                <a:latin typeface="Hand writing Mutlu" pitchFamily="2" charset="0"/>
              </a:rPr>
              <a:t>Hoşgörü, el ele vermektir.</a:t>
            </a:r>
          </a:p>
        </p:txBody>
      </p:sp>
      <p:pic>
        <p:nvPicPr>
          <p:cNvPr id="6148" name="Picture 3" descr="C:\Users\acer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52513"/>
            <a:ext cx="4824412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>
          <a:xfrm>
            <a:off x="323850" y="692150"/>
            <a:ext cx="8569325" cy="5689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5000" b="1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Hoşgörü İle İlgili Özlü Sözler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</a:t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>Hayattan hoşnut olun, çünkü size sevmek, çalışmak, oynamak ve yıldızlara bakma şansı veriyor.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							Henry Dyke</a:t>
            </a:r>
            <a:endParaRPr lang="tr-TR" b="1" smtClean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0869E-CACC-40A4-9E92-DF19662F22DD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HOŞGÖRÜ İLE İLGİLİ HADİS’LER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" Mümin kişi, diğer mümine karşı duvar gibidir, birbirlerini takviye ederler."</a:t>
            </a:r>
            <a:br>
              <a:rPr lang="tr-TR" smtClean="0"/>
            </a:br>
            <a:r>
              <a:rPr lang="tr-TR" smtClean="0"/>
              <a:t>                                              PEYGAMBER(SAV)</a:t>
            </a:r>
          </a:p>
          <a:p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Kardeşini güler yüzle karşılaman, kendi kovandan kardeşinin kabına su vermen de birer maruftur.</a:t>
            </a:r>
          </a:p>
          <a:p>
            <a:r>
              <a:rPr lang="tr-TR" smtClean="0"/>
              <a:t>                                               PEYGAMBER(SAV)</a:t>
            </a:r>
            <a:br>
              <a:rPr lang="tr-TR" smtClean="0"/>
            </a:br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078479-A122-45CD-84FC-0595B6E999EE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HADİS’LER</a:t>
            </a:r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Sana zulmedeni affet. Sana küsene git, sana kötülük yapana iyilik yap. Aleyhine de olsa hakkı söyle."</a:t>
            </a:r>
            <a:br>
              <a:rPr lang="tr-TR" smtClean="0"/>
            </a:br>
            <a:r>
              <a:rPr lang="tr-TR" smtClean="0"/>
              <a:t>                                                           PEYGAMBER(SAV)</a:t>
            </a:r>
          </a:p>
          <a:p>
            <a:r>
              <a:rPr lang="tr-TR" smtClean="0"/>
              <a:t>Mümin kendisi için sevdiğini kardeşi için de arzular</a:t>
            </a:r>
            <a:br>
              <a:rPr lang="tr-TR" smtClean="0"/>
            </a:br>
            <a:r>
              <a:rPr lang="tr-TR" smtClean="0"/>
              <a:t>                                                           PEYGAMBER(SAV)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4A8F1-F512-413D-8DFA-4BDC25A791E9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İçerik Yer Tutucusu"/>
          <p:cNvSpPr>
            <a:spLocks noGrp="1"/>
          </p:cNvSpPr>
          <p:nvPr>
            <p:ph idx="1"/>
          </p:nvPr>
        </p:nvSpPr>
        <p:spPr>
          <a:xfrm>
            <a:off x="323850" y="908050"/>
            <a:ext cx="8569325" cy="5329238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5400" b="1" smtClean="0">
                <a:solidFill>
                  <a:schemeClr val="accent1"/>
                </a:solidFill>
                <a:latin typeface="Hand writing Mutlu" pitchFamily="2" charset="0"/>
                <a:cs typeface="Times New Roman" pitchFamily="18" charset="0"/>
              </a:rPr>
              <a:t>Hoşgörü Nedir?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>
                <a:latin typeface="Hand writing Mutlu" pitchFamily="2" charset="0"/>
                <a:cs typeface="Times New Roman" pitchFamily="18" charset="0"/>
              </a:rPr>
              <a:t>		</a:t>
            </a:r>
            <a:r>
              <a:rPr lang="tr-TR" sz="3000" b="1" smtClean="0">
                <a:latin typeface="Hand writing Mutlu" pitchFamily="2" charset="0"/>
                <a:cs typeface="Times New Roman" pitchFamily="18" charset="0"/>
              </a:rPr>
              <a:t>Hoşgörü, müsamaha, tahammül, katlanma, görmezden gelme veya göz yumma, başkalarını eylem yargılarında serbest bırakma, kendi görüşümüze ve çoğunluğun görüş biçimine aykırı düşen görüşlere sabırla, hem de yan tutmadan katlanma demektir.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z="3000" b="1" smtClean="0">
                <a:latin typeface="Hand writing Mutlu" pitchFamily="2" charset="0"/>
                <a:cs typeface="Times New Roman" pitchFamily="18" charset="0"/>
              </a:rPr>
              <a:t>		 İzin verme, aldırmama, iyi karşılama anlamlarına da gelir.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00135-951C-4A86-AAB4-F7249BF54173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İçerik Yer Tutucusu"/>
          <p:cNvSpPr>
            <a:spLocks noGrp="1"/>
          </p:cNvSpPr>
          <p:nvPr>
            <p:ph idx="1"/>
          </p:nvPr>
        </p:nvSpPr>
        <p:spPr>
          <a:xfrm>
            <a:off x="323850" y="4941888"/>
            <a:ext cx="8569325" cy="136683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mtClean="0"/>
              <a:t>	</a:t>
            </a:r>
            <a:r>
              <a:rPr lang="tr-TR" sz="4000" smtClean="0">
                <a:solidFill>
                  <a:srgbClr val="FF0000"/>
                </a:solidFill>
                <a:latin typeface="Hand writing Mutlu" pitchFamily="2" charset="0"/>
                <a:cs typeface="Times New Roman" pitchFamily="18" charset="0"/>
              </a:rPr>
              <a:t>Mevlana hoşgörü'ye en güzel örnektir.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tr-TR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911C-C257-49E4-A398-E90BA3CE49B0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  <p:pic>
        <p:nvPicPr>
          <p:cNvPr id="8196" name="Picture 5" descr="C:\Users\acer\Desktop\3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765175"/>
            <a:ext cx="56991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İçerik Yer Tutucusu"/>
          <p:cNvSpPr>
            <a:spLocks noGrp="1"/>
          </p:cNvSpPr>
          <p:nvPr>
            <p:ph idx="1"/>
          </p:nvPr>
        </p:nvSpPr>
        <p:spPr>
          <a:xfrm>
            <a:off x="323850" y="692150"/>
            <a:ext cx="8569325" cy="5545138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5400" b="1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Hoşgörü Nedir?</a:t>
            </a:r>
          </a:p>
          <a:p>
            <a:pPr algn="ctr" eaLnBrk="1" hangingPunct="1">
              <a:buFont typeface="Wingdings 2" pitchFamily="18" charset="2"/>
              <a:buNone/>
            </a:pPr>
            <a:endParaRPr lang="tr-TR" sz="2400" b="1" smtClean="0">
              <a:latin typeface="Arial Narrow" pitchFamily="34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	Sosyal ilişkilerde bir tarafın, bazen farkında olmadan, kasıtlı olmayarak, bazen de kasıtla diğer tarafa (maddi/manevi) zarar verebilecek bir sahne yaratması durumunda, diğer tarafın bunu görmezden gelerek veya cevabından vazgeçerek ödün vermek erdemlilğini gösterebilmesidir.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	Mevlana hoşgörü'ye en güzel örnektir Hoşgörülü olmak insanlarla ilişki kurmanın en iyi yoludur.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mtClean="0">
              <a:latin typeface="Arial Narrow" pitchFamily="34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1F9F5-E6B5-4EE0-B608-D84A188E2415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İçerik Yer Tutucusu"/>
          <p:cNvSpPr>
            <a:spLocks noGrp="1"/>
          </p:cNvSpPr>
          <p:nvPr>
            <p:ph idx="1"/>
          </p:nvPr>
        </p:nvSpPr>
        <p:spPr>
          <a:xfrm>
            <a:off x="323850" y="4149725"/>
            <a:ext cx="8569325" cy="19431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mtClean="0"/>
              <a:t>	</a:t>
            </a:r>
            <a:r>
              <a:rPr lang="tr-TR" sz="4000" smtClean="0">
                <a:solidFill>
                  <a:srgbClr val="0070C0"/>
                </a:solidFill>
                <a:latin typeface="Hand writing Mutlu" pitchFamily="2" charset="0"/>
                <a:cs typeface="Times New Roman" pitchFamily="18" charset="0"/>
              </a:rPr>
              <a:t>Hoşgörülü olmak insanlarla ilişki kurmanın en iyi yoludur.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B4031E-DF8D-40D1-91F0-E49092B0B573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  <p:pic>
        <p:nvPicPr>
          <p:cNvPr id="10244" name="Picture 5" descr="C:\Users\acer\Desktop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476250"/>
            <a:ext cx="3384550" cy="358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İçerik Yer Tutucusu"/>
          <p:cNvSpPr>
            <a:spLocks noGrp="1"/>
          </p:cNvSpPr>
          <p:nvPr>
            <p:ph idx="1"/>
          </p:nvPr>
        </p:nvSpPr>
        <p:spPr>
          <a:xfrm>
            <a:off x="323850" y="692150"/>
            <a:ext cx="8569325" cy="59055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5000" b="1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Hoşgörü İle İlgili Özlü Sözler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Sevdiğinin kusurlarını hoş görmeyen,sevmiyor demektir. 									                                 Goethe </a:t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endParaRPr lang="tr-TR" smtClean="0">
              <a:latin typeface="Arial Narrow" pitchFamily="34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>Hoşgörülü ol ki sana da öyle davranılsın. 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					Hz.Muhammed (Sav)</a:t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endParaRPr lang="tr-TR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341AB5-7019-4077-B849-18934FFA73CE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İçerik Yer Tutucusu"/>
          <p:cNvSpPr>
            <a:spLocks noGrp="1"/>
          </p:cNvSpPr>
          <p:nvPr>
            <p:ph idx="1"/>
          </p:nvPr>
        </p:nvSpPr>
        <p:spPr>
          <a:xfrm>
            <a:off x="323850" y="4941888"/>
            <a:ext cx="8569325" cy="136683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mtClean="0"/>
              <a:t>	</a:t>
            </a:r>
            <a:r>
              <a:rPr lang="tr-TR" sz="400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Hoşgörü dil, din, ırk ayrımı gözetmemektir.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tr-TR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BE049-2567-4B77-807C-0A1092AD1F3F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pic>
        <p:nvPicPr>
          <p:cNvPr id="12292" name="Picture 2" descr="C:\Users\acer\Desktop\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836613"/>
            <a:ext cx="40322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İçerik Yer Tutucusu"/>
          <p:cNvSpPr>
            <a:spLocks noGrp="1"/>
          </p:cNvSpPr>
          <p:nvPr>
            <p:ph idx="1"/>
          </p:nvPr>
        </p:nvSpPr>
        <p:spPr>
          <a:xfrm>
            <a:off x="323850" y="692150"/>
            <a:ext cx="8569325" cy="59055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5000" b="1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Hoşgörü İle İlgili Özlü Sözler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	</a:t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>Hoşgörü, uygarlığın biricik sınavıdır. </a:t>
            </a: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>							Arthur Helps</a:t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endParaRPr lang="tr-TR" smtClean="0">
              <a:latin typeface="Arial Narrow" pitchFamily="34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>Hoşgörü, yapılan her şeyin kolayca kabul edilip onaylanması değildir.</a:t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r>
              <a:rPr lang="tr-TR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tr-TR" smtClean="0">
                <a:latin typeface="Arial Narrow" pitchFamily="34" charset="0"/>
                <a:cs typeface="Times New Roman" pitchFamily="18" charset="0"/>
              </a:rPr>
            </a:br>
            <a:endParaRPr lang="tr-TR" smtClean="0">
              <a:latin typeface="Arial Narrow" pitchFamily="34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E127B-05A6-4601-A0D8-570308BBDC40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</p:cSld>
  <p:clrMapOvr>
    <a:masterClrMapping/>
  </p:clrMapOvr>
  <p:transition spd="slow" advTm="60000">
    <p:wipe dir="r"/>
    <p:sndAc>
      <p:endSnd/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üven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1791</TotalTime>
  <Words>119</Words>
  <Application>Microsoft Office PowerPoint</Application>
  <PresentationFormat>Ekran Gösterisi (4:3)</PresentationFormat>
  <Paragraphs>119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Akış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HOŞGÖRÜ İLE İLGİLİ HADİS’LER</vt:lpstr>
      <vt:lpstr>HADİS’LER</vt:lpstr>
    </vt:vector>
  </TitlesOfParts>
  <Manager>dersimiz.com</Manager>
  <Company>dersimiz.com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dersimiz.com</dc:title>
  <dc:subject>dersimiz.com</dc:subject>
  <dc:creator>dersimiz.com</dc:creator>
  <cp:keywords>dersimiz.com</cp:keywords>
  <dc:description>dersimiz.com</dc:description>
  <cp:lastModifiedBy>w7</cp:lastModifiedBy>
  <cp:revision>124</cp:revision>
  <dcterms:created xsi:type="dcterms:W3CDTF">2011-11-24T20:43:27Z</dcterms:created>
  <dcterms:modified xsi:type="dcterms:W3CDTF">2017-05-24T19:04:37Z</dcterms:modified>
</cp:coreProperties>
</file>