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71" r:id="rId4"/>
    <p:sldId id="283" r:id="rId5"/>
    <p:sldId id="272" r:id="rId6"/>
    <p:sldId id="282" r:id="rId7"/>
    <p:sldId id="284" r:id="rId8"/>
    <p:sldId id="285" r:id="rId9"/>
    <p:sldId id="286" r:id="rId10"/>
    <p:sldId id="287" r:id="rId11"/>
    <p:sldId id="288" r:id="rId12"/>
    <p:sldId id="293" r:id="rId13"/>
    <p:sldId id="302" r:id="rId14"/>
    <p:sldId id="301" r:id="rId15"/>
    <p:sldId id="294" r:id="rId16"/>
    <p:sldId id="289" r:id="rId17"/>
    <p:sldId id="299" r:id="rId18"/>
    <p:sldId id="30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A688FC9-F8CF-4D99-BB44-DBC6DFCC3E86}" type="datetimeFigureOut">
              <a:rPr lang="tr-TR" smtClean="0"/>
              <a:pPr/>
              <a:t>22.06.2017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2EE1DF6-6510-4A0E-A716-8DF44C2380F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88FC9-F8CF-4D99-BB44-DBC6DFCC3E86}" type="datetimeFigureOut">
              <a:rPr lang="tr-TR" smtClean="0"/>
              <a:pPr/>
              <a:t>22.06.2017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E1DF6-6510-4A0E-A716-8DF44C2380F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292" name="Picture 4" descr="http://2.bp.blogspot.com/-RZts_veMjuw/UaYB_HaSAMI/AAAAAAAAAHE/FO8syy048fY/s1600/Ads%C4%B1z3.png"/>
          <p:cNvPicPr>
            <a:picLocks noChangeAspect="1" noChangeArrowheads="1"/>
          </p:cNvPicPr>
          <p:nvPr/>
        </p:nvPicPr>
        <p:blipFill>
          <a:blip r:embed="rId3"/>
          <a:srcRect r="28388"/>
          <a:stretch>
            <a:fillRect/>
          </a:stretch>
        </p:blipFill>
        <p:spPr bwMode="auto">
          <a:xfrm>
            <a:off x="928662" y="1428736"/>
            <a:ext cx="7643866" cy="514353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Akış Çizelgesi: Önceden Tanımlı İşlem"/>
          <p:cNvSpPr/>
          <p:nvPr/>
        </p:nvSpPr>
        <p:spPr>
          <a:xfrm>
            <a:off x="928662" y="3500438"/>
            <a:ext cx="7858180" cy="3000396"/>
          </a:xfrm>
          <a:prstGeom prst="flowChartPredefinedProces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tr-TR"/>
          </a:p>
        </p:txBody>
      </p:sp>
      <p:sp>
        <p:nvSpPr>
          <p:cNvPr id="4" name="TextBox 5"/>
          <p:cNvSpPr txBox="1">
            <a:spLocks noGrp="1"/>
          </p:cNvSpPr>
          <p:nvPr>
            <p:ph type="subTitle" idx="1"/>
          </p:nvPr>
        </p:nvSpPr>
        <p:spPr>
          <a:xfrm>
            <a:off x="1285852" y="3643314"/>
            <a:ext cx="7429552" cy="2862322"/>
          </a:xfrm>
          <a:prstGeom prst="rect">
            <a:avLst/>
          </a:prstGeom>
          <a:noFill/>
        </p:spPr>
        <p:txBody>
          <a:bodyPr wrap="square" rtlCol="0">
            <a:spAutoFit/>
          </a:bodyPr>
          <a:lstStyle/>
          <a:p>
            <a:r>
              <a:rPr lang="tr-TR" sz="3600" dirty="0" smtClean="0">
                <a:solidFill>
                  <a:schemeClr val="tx1"/>
                </a:solidFill>
                <a:latin typeface="Arial"/>
                <a:cs typeface="Arial"/>
              </a:rPr>
              <a:t>* </a:t>
            </a:r>
            <a:r>
              <a:rPr lang="tr-TR" sz="3600" dirty="0">
                <a:solidFill>
                  <a:schemeClr val="tx1"/>
                </a:solidFill>
                <a:latin typeface="Arial"/>
                <a:cs typeface="Arial"/>
              </a:rPr>
              <a:t>Allah’ın rahmeti ve merhameti sonsuzdur. Buna karşın kul hakkını affetmemiş, bu hakkı ancak haksızlığa uğrayanın affetmesini istemiştir. </a:t>
            </a:r>
            <a:endParaRPr lang="en-US" sz="3600" dirty="0">
              <a:solidFill>
                <a:schemeClr val="tx1"/>
              </a:solidFill>
              <a:latin typeface="Arial"/>
              <a:cs typeface="Arial"/>
            </a:endParaRPr>
          </a:p>
        </p:txBody>
      </p:sp>
      <p:sp>
        <p:nvSpPr>
          <p:cNvPr id="6" name="5 Akış Çizelgesi: Hazırlık"/>
          <p:cNvSpPr/>
          <p:nvPr/>
        </p:nvSpPr>
        <p:spPr>
          <a:xfrm>
            <a:off x="785786" y="1071546"/>
            <a:ext cx="8358214" cy="2143140"/>
          </a:xfrm>
          <a:prstGeom prst="flowChartPreparation">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tr-TR"/>
          </a:p>
        </p:txBody>
      </p:sp>
      <p:sp>
        <p:nvSpPr>
          <p:cNvPr id="2" name="1 Başlık"/>
          <p:cNvSpPr>
            <a:spLocks noGrp="1"/>
          </p:cNvSpPr>
          <p:nvPr>
            <p:ph type="ctrTitle"/>
          </p:nvPr>
        </p:nvSpPr>
        <p:spPr>
          <a:xfrm>
            <a:off x="1500166" y="1214422"/>
            <a:ext cx="6958034" cy="2071701"/>
          </a:xfrm>
        </p:spPr>
        <p:txBody>
          <a:bodyPr>
            <a:normAutofit fontScale="90000"/>
          </a:bodyPr>
          <a:lstStyle/>
          <a:p>
            <a:r>
              <a:rPr lang="tr-TR" sz="3200" b="1" dirty="0" smtClean="0">
                <a:solidFill>
                  <a:schemeClr val="bg1"/>
                </a:solidFill>
                <a:latin typeface="Arial"/>
                <a:cs typeface="Arial"/>
              </a:rPr>
              <a:t>* İslam, canı malı ve namusu </a:t>
            </a:r>
            <a:br>
              <a:rPr lang="tr-TR" sz="3200" b="1" dirty="0" smtClean="0">
                <a:solidFill>
                  <a:schemeClr val="bg1"/>
                </a:solidFill>
                <a:latin typeface="Arial"/>
                <a:cs typeface="Arial"/>
              </a:rPr>
            </a:br>
            <a:r>
              <a:rPr lang="tr-TR" sz="3200" b="1" dirty="0" smtClean="0">
                <a:solidFill>
                  <a:schemeClr val="bg1"/>
                </a:solidFill>
                <a:latin typeface="Arial"/>
                <a:cs typeface="Arial"/>
              </a:rPr>
              <a:t>kutsal saymış, bu değerlere karşı yapılan haksızlıklar kul hakkına girme olarak kabul etmiştir. </a:t>
            </a:r>
            <a:r>
              <a:rPr lang="en-US" sz="3200" b="1" dirty="0" smtClean="0">
                <a:solidFill>
                  <a:schemeClr val="bg1"/>
                </a:solidFill>
                <a:latin typeface="Arial"/>
                <a:cs typeface="Arial"/>
              </a:rPr>
              <a:t/>
            </a:r>
            <a:br>
              <a:rPr lang="en-US" sz="3200" b="1" dirty="0" smtClean="0">
                <a:solidFill>
                  <a:schemeClr val="bg1"/>
                </a:solidFill>
                <a:latin typeface="Arial"/>
                <a:cs typeface="Arial"/>
              </a:rPr>
            </a:br>
            <a:endParaRPr lang="tr-TR" sz="3200" b="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2"/>
          <p:cNvSpPr txBox="1">
            <a:spLocks noGrp="1"/>
          </p:cNvSpPr>
          <p:nvPr>
            <p:ph type="ctrTitle"/>
          </p:nvPr>
        </p:nvSpPr>
        <p:spPr>
          <a:xfrm>
            <a:off x="1357290" y="1285860"/>
            <a:ext cx="7786710" cy="4893647"/>
          </a:xfrm>
          <a:prstGeom prst="rect">
            <a:avLst/>
          </a:prstGeom>
          <a:noFill/>
        </p:spPr>
        <p:txBody>
          <a:bodyPr wrap="square" rtlCol="0">
            <a:spAutoFit/>
          </a:bodyPr>
          <a:lstStyle/>
          <a:p>
            <a:pPr algn="l"/>
            <a:r>
              <a:rPr lang="tr-TR" sz="2400" dirty="0" smtClean="0">
                <a:latin typeface="Arial"/>
                <a:cs typeface="Arial"/>
              </a:rPr>
              <a:t>           </a:t>
            </a:r>
            <a:r>
              <a:rPr lang="tr-TR" sz="2400" dirty="0" err="1" smtClean="0">
                <a:latin typeface="Arial"/>
                <a:cs typeface="Arial"/>
              </a:rPr>
              <a:t>Rasûlullah</a:t>
            </a:r>
            <a:r>
              <a:rPr lang="tr-TR" sz="2400" dirty="0" smtClean="0">
                <a:latin typeface="Arial"/>
                <a:cs typeface="Arial"/>
              </a:rPr>
              <a:t> </a:t>
            </a:r>
            <a:r>
              <a:rPr lang="tr-TR" sz="2400" dirty="0">
                <a:latin typeface="Arial"/>
                <a:cs typeface="Arial"/>
              </a:rPr>
              <a:t>(s.a.v.): "</a:t>
            </a:r>
            <a:r>
              <a:rPr lang="tr-TR" sz="2400" b="1" dirty="0">
                <a:latin typeface="Arial"/>
                <a:cs typeface="Arial"/>
              </a:rPr>
              <a:t>Müflis kimdir, biliyor </a:t>
            </a:r>
            <a:r>
              <a:rPr lang="tr-TR" sz="2400" b="1" dirty="0" smtClean="0">
                <a:latin typeface="Arial"/>
                <a:cs typeface="Arial"/>
              </a:rPr>
              <a:t>musunuz</a:t>
            </a:r>
            <a:r>
              <a:rPr lang="tr-TR" sz="2400" b="1" dirty="0">
                <a:latin typeface="Arial"/>
                <a:cs typeface="Arial"/>
              </a:rPr>
              <a:t>?</a:t>
            </a:r>
            <a:r>
              <a:rPr lang="tr-TR" sz="2400" dirty="0">
                <a:latin typeface="Arial"/>
                <a:cs typeface="Arial"/>
              </a:rPr>
              <a:t>" diye sordu.</a:t>
            </a:r>
            <a:endParaRPr lang="en-US" sz="2400" dirty="0">
              <a:latin typeface="Arial"/>
              <a:cs typeface="Arial"/>
            </a:endParaRPr>
          </a:p>
          <a:p>
            <a:pPr algn="l"/>
            <a:r>
              <a:rPr lang="tr-TR" sz="2400" dirty="0" err="1">
                <a:latin typeface="Arial"/>
                <a:cs typeface="Arial"/>
              </a:rPr>
              <a:t>Ashab</a:t>
            </a:r>
            <a:r>
              <a:rPr lang="tr-TR" sz="2400" dirty="0">
                <a:latin typeface="Arial"/>
                <a:cs typeface="Arial"/>
              </a:rPr>
              <a:t>: </a:t>
            </a:r>
            <a:r>
              <a:rPr lang="tr-TR" sz="2400" b="1" i="1" dirty="0">
                <a:latin typeface="Arial"/>
                <a:cs typeface="Arial"/>
              </a:rPr>
              <a:t>"Bizim aramızda müflis, parası ve malı olmayan kimsedir"</a:t>
            </a:r>
            <a:r>
              <a:rPr lang="tr-TR" sz="2400" dirty="0">
                <a:latin typeface="Arial"/>
                <a:cs typeface="Arial"/>
              </a:rPr>
              <a:t>, dediler. </a:t>
            </a:r>
            <a:endParaRPr lang="en-US" sz="2400" dirty="0">
              <a:latin typeface="Arial"/>
              <a:cs typeface="Arial"/>
            </a:endParaRPr>
          </a:p>
          <a:p>
            <a:pPr algn="l"/>
            <a:r>
              <a:rPr lang="tr-TR" sz="2400" dirty="0" smtClean="0">
                <a:latin typeface="Arial"/>
                <a:cs typeface="Arial"/>
              </a:rPr>
              <a:t>       </a:t>
            </a:r>
            <a:r>
              <a:rPr lang="tr-TR" sz="2400" dirty="0" err="1" smtClean="0">
                <a:latin typeface="Arial"/>
                <a:cs typeface="Arial"/>
              </a:rPr>
              <a:t>Rasûlullah</a:t>
            </a:r>
            <a:r>
              <a:rPr lang="tr-TR" sz="2400" dirty="0" smtClean="0">
                <a:latin typeface="Arial"/>
                <a:cs typeface="Arial"/>
              </a:rPr>
              <a:t> </a:t>
            </a:r>
            <a:r>
              <a:rPr lang="tr-TR" sz="2400" dirty="0">
                <a:latin typeface="Arial"/>
                <a:cs typeface="Arial"/>
              </a:rPr>
              <a:t>(s.a.v.): "</a:t>
            </a:r>
            <a:r>
              <a:rPr lang="tr-TR" sz="2400" b="1" dirty="0">
                <a:latin typeface="Arial"/>
                <a:cs typeface="Arial"/>
              </a:rPr>
              <a:t>Şüphesiz ki ümmetimin müflisi, kıyamet günü namaz, oruç ve zekât sevabıyla gelip, fakat şuna sövüp, </a:t>
            </a:r>
            <a:r>
              <a:rPr lang="tr-TR" sz="2400" b="1" dirty="0" err="1" smtClean="0">
                <a:latin typeface="Arial"/>
                <a:cs typeface="Arial"/>
              </a:rPr>
              <a:t>isnad</a:t>
            </a:r>
            <a:r>
              <a:rPr lang="tr-TR" sz="2400" b="1" dirty="0" smtClean="0">
                <a:latin typeface="Arial"/>
                <a:cs typeface="Arial"/>
              </a:rPr>
              <a:t> </a:t>
            </a:r>
            <a:r>
              <a:rPr lang="tr-TR" sz="2400" b="1" dirty="0">
                <a:latin typeface="Arial"/>
                <a:cs typeface="Arial"/>
              </a:rPr>
              <a:t>ve </a:t>
            </a:r>
            <a:r>
              <a:rPr lang="tr-TR" sz="2400" b="1" dirty="0" smtClean="0">
                <a:latin typeface="Arial"/>
                <a:cs typeface="Arial"/>
              </a:rPr>
              <a:t>iftira edip, </a:t>
            </a:r>
            <a:r>
              <a:rPr lang="tr-TR" sz="2400" b="1" dirty="0">
                <a:latin typeface="Arial"/>
                <a:cs typeface="Arial"/>
              </a:rPr>
              <a:t>şunun malını yiyip, bunun kanını döküp, şunu dövüp, bu sebeple iyiliklerinin sevabı şuna buna verilen</a:t>
            </a:r>
            <a:r>
              <a:rPr lang="tr-TR" sz="2400" dirty="0">
                <a:latin typeface="Arial"/>
                <a:cs typeface="Arial"/>
              </a:rPr>
              <a:t> </a:t>
            </a:r>
            <a:r>
              <a:rPr lang="tr-TR" sz="2400" b="1" dirty="0">
                <a:latin typeface="Arial"/>
                <a:cs typeface="Arial"/>
              </a:rPr>
              <a:t>ve üzerindeki kul hakları bitmeden sevapları biterse, hak sahiplerinin günahları kendisine yükletilip sonra da cehenneme atılan kimsedir</a:t>
            </a:r>
            <a:r>
              <a:rPr lang="tr-TR" sz="2400" dirty="0">
                <a:latin typeface="Arial"/>
                <a:cs typeface="Arial"/>
              </a:rPr>
              <a:t>" buyurdular. </a:t>
            </a:r>
            <a:r>
              <a:rPr lang="tr-TR" sz="2400" i="1" dirty="0">
                <a:latin typeface="Arial"/>
                <a:cs typeface="Arial"/>
              </a:rPr>
              <a:t>Hadisi-i Şerif</a:t>
            </a:r>
            <a:r>
              <a:rPr lang="tr-TR" sz="2400" i="1" dirty="0" smtClean="0">
                <a:latin typeface="Arial"/>
                <a:cs typeface="Arial"/>
              </a:rPr>
              <a:t>.</a:t>
            </a:r>
            <a:endParaRPr lang="en-US" sz="2400"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7650" name="Picture 2" descr="http://t3.gstatic.com/images?q=tbn:ANd9GcQ-mwZMScMjL-TpbdUKdZ99lzmHSm2iGlBodunc6eDy0sXKdr2o"/>
          <p:cNvPicPr>
            <a:picLocks noChangeAspect="1" noChangeArrowheads="1"/>
          </p:cNvPicPr>
          <p:nvPr/>
        </p:nvPicPr>
        <p:blipFill>
          <a:blip r:embed="rId3"/>
          <a:srcRect/>
          <a:stretch>
            <a:fillRect/>
          </a:stretch>
        </p:blipFill>
        <p:spPr bwMode="auto">
          <a:xfrm>
            <a:off x="714348" y="1643050"/>
            <a:ext cx="2428892" cy="4429156"/>
          </a:xfrm>
          <a:prstGeom prst="rect">
            <a:avLst/>
          </a:prstGeom>
          <a:noFill/>
        </p:spPr>
      </p:pic>
      <p:sp>
        <p:nvSpPr>
          <p:cNvPr id="5" name="4 Beşgen"/>
          <p:cNvSpPr/>
          <p:nvPr/>
        </p:nvSpPr>
        <p:spPr>
          <a:xfrm rot="10800000">
            <a:off x="3286116" y="1214422"/>
            <a:ext cx="5857884" cy="22860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Beşgen"/>
          <p:cNvSpPr/>
          <p:nvPr/>
        </p:nvSpPr>
        <p:spPr>
          <a:xfrm rot="10800000">
            <a:off x="3286116" y="4000504"/>
            <a:ext cx="5857884" cy="235745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Dikdörtgen"/>
          <p:cNvSpPr/>
          <p:nvPr/>
        </p:nvSpPr>
        <p:spPr>
          <a:xfrm>
            <a:off x="4572000" y="1643050"/>
            <a:ext cx="4572000" cy="1569660"/>
          </a:xfrm>
          <a:prstGeom prst="rect">
            <a:avLst/>
          </a:prstGeom>
        </p:spPr>
        <p:txBody>
          <a:bodyPr>
            <a:spAutoFit/>
          </a:bodyPr>
          <a:lstStyle/>
          <a:p>
            <a:r>
              <a:rPr lang="tr-TR" sz="3200" b="1" dirty="0" smtClean="0">
                <a:solidFill>
                  <a:schemeClr val="bg1"/>
                </a:solidFill>
                <a:cs typeface="Arial"/>
              </a:rPr>
              <a:t>İnsanların haklarına saygı gösterelim ve kul hakkını ihlal etmekten sakınalım.</a:t>
            </a:r>
            <a:endParaRPr lang="tr-TR" sz="3200" b="1" dirty="0">
              <a:solidFill>
                <a:schemeClr val="bg1"/>
              </a:solidFill>
            </a:endParaRPr>
          </a:p>
        </p:txBody>
      </p:sp>
      <p:sp>
        <p:nvSpPr>
          <p:cNvPr id="8" name="7 Dikdörtgen"/>
          <p:cNvSpPr/>
          <p:nvPr/>
        </p:nvSpPr>
        <p:spPr>
          <a:xfrm>
            <a:off x="4286248" y="4071942"/>
            <a:ext cx="4857752" cy="2400657"/>
          </a:xfrm>
          <a:prstGeom prst="rect">
            <a:avLst/>
          </a:prstGeom>
        </p:spPr>
        <p:txBody>
          <a:bodyPr wrap="square">
            <a:spAutoFit/>
          </a:bodyPr>
          <a:lstStyle/>
          <a:p>
            <a:r>
              <a:rPr lang="tr-TR" sz="3000" b="1" dirty="0" smtClean="0">
                <a:solidFill>
                  <a:schemeClr val="bg1"/>
                </a:solidFill>
                <a:cs typeface="Arial"/>
              </a:rPr>
              <a:t>Birine haksızlık yapmışsak “hakkını helal et” diyerek helallik istemeli, hatalarımız karşısında özür dilemeyi bilmeliyiz. </a:t>
            </a:r>
            <a:endParaRPr lang="tr-TR" sz="3000" b="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7650" name="Picture 2" descr="http://t3.gstatic.com/images?q=tbn:ANd9GcQ-mwZMScMjL-TpbdUKdZ99lzmHSm2iGlBodunc6eDy0sXKdr2o"/>
          <p:cNvPicPr>
            <a:picLocks noChangeAspect="1" noChangeArrowheads="1"/>
          </p:cNvPicPr>
          <p:nvPr/>
        </p:nvPicPr>
        <p:blipFill>
          <a:blip r:embed="rId3"/>
          <a:srcRect/>
          <a:stretch>
            <a:fillRect/>
          </a:stretch>
        </p:blipFill>
        <p:spPr bwMode="auto">
          <a:xfrm>
            <a:off x="714348" y="1643050"/>
            <a:ext cx="2428892" cy="4429156"/>
          </a:xfrm>
          <a:prstGeom prst="rect">
            <a:avLst/>
          </a:prstGeom>
          <a:noFill/>
        </p:spPr>
      </p:pic>
      <p:sp>
        <p:nvSpPr>
          <p:cNvPr id="5" name="4 Beşgen"/>
          <p:cNvSpPr/>
          <p:nvPr/>
        </p:nvSpPr>
        <p:spPr>
          <a:xfrm rot="10800000">
            <a:off x="3286116" y="1214422"/>
            <a:ext cx="5857884" cy="22860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Beşgen"/>
          <p:cNvSpPr/>
          <p:nvPr/>
        </p:nvSpPr>
        <p:spPr>
          <a:xfrm rot="10800000">
            <a:off x="3286116" y="4000504"/>
            <a:ext cx="5857884" cy="235745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TextBox 2"/>
          <p:cNvSpPr txBox="1">
            <a:spLocks noGrp="1"/>
          </p:cNvSpPr>
          <p:nvPr>
            <p:ph type="ctrTitle"/>
          </p:nvPr>
        </p:nvSpPr>
        <p:spPr>
          <a:xfrm>
            <a:off x="4214800" y="1500174"/>
            <a:ext cx="4929200" cy="1569660"/>
          </a:xfrm>
          <a:prstGeom prst="rect">
            <a:avLst/>
          </a:prstGeom>
          <a:noFill/>
        </p:spPr>
        <p:txBody>
          <a:bodyPr wrap="square" rtlCol="0">
            <a:spAutoFit/>
          </a:bodyPr>
          <a:lstStyle/>
          <a:p>
            <a:pPr algn="l"/>
            <a:r>
              <a:rPr lang="tr-TR" sz="3200" b="1" dirty="0" smtClean="0">
                <a:solidFill>
                  <a:schemeClr val="bg1"/>
                </a:solidFill>
                <a:latin typeface="+mn-lt"/>
                <a:cs typeface="Arial"/>
              </a:rPr>
              <a:t>Eğer </a:t>
            </a:r>
            <a:r>
              <a:rPr lang="tr-TR" sz="3200" b="1" dirty="0">
                <a:solidFill>
                  <a:schemeClr val="bg1"/>
                </a:solidFill>
                <a:latin typeface="+mn-lt"/>
                <a:cs typeface="Arial"/>
              </a:rPr>
              <a:t>maddi bir zarar vermişsek mutlaka bu zararı telafi etmeliyiz. </a:t>
            </a:r>
            <a:endParaRPr lang="en-US" sz="3200" b="1" dirty="0">
              <a:solidFill>
                <a:schemeClr val="bg1"/>
              </a:solidFill>
              <a:latin typeface="+mn-lt"/>
              <a:cs typeface="Arial"/>
            </a:endParaRPr>
          </a:p>
        </p:txBody>
      </p:sp>
      <p:sp>
        <p:nvSpPr>
          <p:cNvPr id="8" name="TextBox 2"/>
          <p:cNvSpPr txBox="1">
            <a:spLocks/>
          </p:cNvSpPr>
          <p:nvPr/>
        </p:nvSpPr>
        <p:spPr>
          <a:xfrm>
            <a:off x="3900500" y="4214818"/>
            <a:ext cx="5243500" cy="2062103"/>
          </a:xfrm>
          <a:prstGeom prst="rect">
            <a:avLst/>
          </a:prstGeom>
          <a:no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200" b="1" i="0" u="none" strike="noStrike" kern="1200" cap="none" spc="0" normalizeH="0" baseline="0" noProof="0" dirty="0" smtClean="0">
                <a:ln>
                  <a:noFill/>
                </a:ln>
                <a:solidFill>
                  <a:schemeClr val="bg1"/>
                </a:solidFill>
                <a:effectLst/>
                <a:uLnTx/>
                <a:uFillTx/>
                <a:ea typeface="+mj-ea"/>
                <a:cs typeface="Arial"/>
              </a:rPr>
              <a:t> Toplumda etkileşim halinde bulunduğumuz herkesle bir hukukumuz oluşur. Bunlar aynı zamanda kul hakkıdır. </a:t>
            </a:r>
            <a:endParaRPr kumimoji="0" lang="en-US" sz="3200" b="1" i="0" u="none" strike="noStrike" kern="1200" cap="none" spc="0" normalizeH="0" baseline="0" noProof="0" dirty="0">
              <a:ln>
                <a:noFill/>
              </a:ln>
              <a:solidFill>
                <a:schemeClr val="bg1"/>
              </a:solidFill>
              <a:effectLst/>
              <a:uLnTx/>
              <a:uFillTx/>
              <a:ea typeface="+mj-ea"/>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7650" name="Picture 2" descr="http://t3.gstatic.com/images?q=tbn:ANd9GcQ-mwZMScMjL-TpbdUKdZ99lzmHSm2iGlBodunc6eDy0sXKdr2o"/>
          <p:cNvPicPr>
            <a:picLocks noChangeAspect="1" noChangeArrowheads="1"/>
          </p:cNvPicPr>
          <p:nvPr/>
        </p:nvPicPr>
        <p:blipFill>
          <a:blip r:embed="rId3"/>
          <a:srcRect/>
          <a:stretch>
            <a:fillRect/>
          </a:stretch>
        </p:blipFill>
        <p:spPr bwMode="auto">
          <a:xfrm>
            <a:off x="714348" y="1643050"/>
            <a:ext cx="2428892" cy="4429156"/>
          </a:xfrm>
          <a:prstGeom prst="rect">
            <a:avLst/>
          </a:prstGeom>
          <a:noFill/>
        </p:spPr>
      </p:pic>
      <p:sp>
        <p:nvSpPr>
          <p:cNvPr id="5" name="4 Beşgen"/>
          <p:cNvSpPr/>
          <p:nvPr/>
        </p:nvSpPr>
        <p:spPr>
          <a:xfrm rot="10800000">
            <a:off x="3143240" y="1285860"/>
            <a:ext cx="6000760" cy="292895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Beşgen"/>
          <p:cNvSpPr/>
          <p:nvPr/>
        </p:nvSpPr>
        <p:spPr>
          <a:xfrm rot="10800000">
            <a:off x="3286116" y="4500546"/>
            <a:ext cx="5857884" cy="235745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2 Alt Başlık"/>
          <p:cNvSpPr>
            <a:spLocks noGrp="1"/>
          </p:cNvSpPr>
          <p:nvPr>
            <p:ph type="subTitle" idx="1"/>
          </p:nvPr>
        </p:nvSpPr>
        <p:spPr>
          <a:xfrm>
            <a:off x="4143372" y="1500174"/>
            <a:ext cx="5000628" cy="2071702"/>
          </a:xfrm>
        </p:spPr>
        <p:txBody>
          <a:bodyPr>
            <a:noAutofit/>
          </a:bodyPr>
          <a:lstStyle/>
          <a:p>
            <a:pPr algn="l"/>
            <a:r>
              <a:rPr lang="tr-TR" sz="2600" b="1" dirty="0" smtClean="0">
                <a:solidFill>
                  <a:schemeClr val="bg1"/>
                </a:solidFill>
                <a:cs typeface="Arial"/>
              </a:rPr>
              <a:t> Anne-baba hakkı, eşlerin karşılıklı hakları, kardeş hakkı, akraba hakkı, komşu hakkı, öğretmen hakkı, arkadaş hakkı ve yetim hakkı bunların içerisinde en önemli olanlarıdır.</a:t>
            </a:r>
            <a:endParaRPr lang="tr-TR" sz="2600" b="1" dirty="0">
              <a:solidFill>
                <a:schemeClr val="bg1"/>
              </a:solidFill>
            </a:endParaRPr>
          </a:p>
        </p:txBody>
      </p:sp>
      <p:sp>
        <p:nvSpPr>
          <p:cNvPr id="8" name="TextBox 2"/>
          <p:cNvSpPr txBox="1">
            <a:spLocks noGrp="1"/>
          </p:cNvSpPr>
          <p:nvPr>
            <p:ph type="ctrTitle"/>
          </p:nvPr>
        </p:nvSpPr>
        <p:spPr>
          <a:xfrm>
            <a:off x="3971916" y="4929198"/>
            <a:ext cx="5172084" cy="1200329"/>
          </a:xfrm>
          <a:prstGeom prst="rect">
            <a:avLst/>
          </a:prstGeom>
          <a:noFill/>
        </p:spPr>
        <p:txBody>
          <a:bodyPr wrap="square" rtlCol="0">
            <a:spAutoFit/>
          </a:bodyPr>
          <a:lstStyle/>
          <a:p>
            <a:r>
              <a:rPr lang="tr-TR" sz="2400" b="1" dirty="0" smtClean="0">
                <a:solidFill>
                  <a:schemeClr val="bg1"/>
                </a:solidFill>
                <a:latin typeface="Arial"/>
                <a:cs typeface="Arial"/>
              </a:rPr>
              <a:t>Ayrıca </a:t>
            </a:r>
            <a:r>
              <a:rPr lang="tr-TR" sz="2400" b="1" dirty="0">
                <a:solidFill>
                  <a:schemeClr val="bg1"/>
                </a:solidFill>
                <a:latin typeface="Arial"/>
                <a:cs typeface="Arial"/>
              </a:rPr>
              <a:t>insanlara karşı her türlü olumsuz tavır ve davranışlar da kul hakkına girer. </a:t>
            </a:r>
            <a:endParaRPr lang="en-US" sz="2400" b="1" dirty="0">
              <a:solidFill>
                <a:schemeClr val="bg1"/>
              </a:solidFill>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6626" name="Picture 2" descr="http://1.bp.blogspot.com/-_6EKhtvW-9c/UaMaCfcJwCI/AAAAAAAAAEA/JMtI_DFz9pk/s1600/Kul+Hakki2013.jpg"/>
          <p:cNvPicPr>
            <a:picLocks noChangeAspect="1" noChangeArrowheads="1"/>
          </p:cNvPicPr>
          <p:nvPr/>
        </p:nvPicPr>
        <p:blipFill>
          <a:blip r:embed="rId3"/>
          <a:srcRect/>
          <a:stretch>
            <a:fillRect/>
          </a:stretch>
        </p:blipFill>
        <p:spPr bwMode="auto">
          <a:xfrm>
            <a:off x="785786" y="1785926"/>
            <a:ext cx="3071834" cy="4429126"/>
          </a:xfrm>
          <a:prstGeom prst="rect">
            <a:avLst/>
          </a:prstGeom>
          <a:noFill/>
        </p:spPr>
      </p:pic>
      <p:sp>
        <p:nvSpPr>
          <p:cNvPr id="5" name="4 Oval"/>
          <p:cNvSpPr/>
          <p:nvPr/>
        </p:nvSpPr>
        <p:spPr>
          <a:xfrm>
            <a:off x="4286248" y="1500174"/>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6" name="5 Oval"/>
          <p:cNvSpPr/>
          <p:nvPr/>
        </p:nvSpPr>
        <p:spPr>
          <a:xfrm>
            <a:off x="3857620" y="3429000"/>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7" name="6 Oval"/>
          <p:cNvSpPr/>
          <p:nvPr/>
        </p:nvSpPr>
        <p:spPr>
          <a:xfrm>
            <a:off x="7572364" y="2643182"/>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8" name="7 Oval"/>
          <p:cNvSpPr/>
          <p:nvPr/>
        </p:nvSpPr>
        <p:spPr>
          <a:xfrm>
            <a:off x="6072198" y="1000108"/>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9" name="8 Oval"/>
          <p:cNvSpPr/>
          <p:nvPr/>
        </p:nvSpPr>
        <p:spPr>
          <a:xfrm>
            <a:off x="5214942" y="4929198"/>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10" name="9 Oval"/>
          <p:cNvSpPr/>
          <p:nvPr/>
        </p:nvSpPr>
        <p:spPr>
          <a:xfrm>
            <a:off x="7286644" y="4572008"/>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11" name="10 Dikdörtgen"/>
          <p:cNvSpPr/>
          <p:nvPr/>
        </p:nvSpPr>
        <p:spPr>
          <a:xfrm>
            <a:off x="4500562" y="1857364"/>
            <a:ext cx="1364477" cy="461665"/>
          </a:xfrm>
          <a:prstGeom prst="rect">
            <a:avLst/>
          </a:prstGeom>
        </p:spPr>
        <p:txBody>
          <a:bodyPr wrap="none">
            <a:spAutoFit/>
          </a:bodyPr>
          <a:lstStyle/>
          <a:p>
            <a:pPr algn="ctr"/>
            <a:r>
              <a:rPr lang="tr-TR" sz="2400" b="1" dirty="0" smtClean="0">
                <a:latin typeface="Arial"/>
                <a:cs typeface="Arial"/>
              </a:rPr>
              <a:t>Hırsızlık</a:t>
            </a:r>
            <a:endParaRPr lang="tr-TR" sz="2400" b="1" dirty="0"/>
          </a:p>
        </p:txBody>
      </p:sp>
      <p:sp>
        <p:nvSpPr>
          <p:cNvPr id="12" name="11 Dikdörtgen"/>
          <p:cNvSpPr/>
          <p:nvPr/>
        </p:nvSpPr>
        <p:spPr>
          <a:xfrm>
            <a:off x="5500694" y="5286388"/>
            <a:ext cx="851515" cy="461665"/>
          </a:xfrm>
          <a:prstGeom prst="rect">
            <a:avLst/>
          </a:prstGeom>
        </p:spPr>
        <p:txBody>
          <a:bodyPr wrap="none">
            <a:spAutoFit/>
          </a:bodyPr>
          <a:lstStyle/>
          <a:p>
            <a:pPr algn="ctr"/>
            <a:r>
              <a:rPr lang="tr-TR" sz="2400" b="1" dirty="0" smtClean="0">
                <a:latin typeface="Arial"/>
                <a:cs typeface="Arial"/>
              </a:rPr>
              <a:t>İftira</a:t>
            </a:r>
            <a:endParaRPr lang="tr-TR" sz="2400" b="1" dirty="0"/>
          </a:p>
        </p:txBody>
      </p:sp>
      <p:sp>
        <p:nvSpPr>
          <p:cNvPr id="13" name="12 Dikdörtgen"/>
          <p:cNvSpPr/>
          <p:nvPr/>
        </p:nvSpPr>
        <p:spPr>
          <a:xfrm>
            <a:off x="6215074" y="1428736"/>
            <a:ext cx="1141659" cy="461665"/>
          </a:xfrm>
          <a:prstGeom prst="rect">
            <a:avLst/>
          </a:prstGeom>
        </p:spPr>
        <p:txBody>
          <a:bodyPr wrap="none">
            <a:spAutoFit/>
          </a:bodyPr>
          <a:lstStyle/>
          <a:p>
            <a:pPr algn="ctr"/>
            <a:r>
              <a:rPr lang="tr-TR" sz="2400" b="1" dirty="0" smtClean="0">
                <a:latin typeface="Arial"/>
                <a:cs typeface="Arial"/>
              </a:rPr>
              <a:t>Gıybet</a:t>
            </a:r>
            <a:endParaRPr lang="tr-TR" sz="2400" b="1" dirty="0"/>
          </a:p>
        </p:txBody>
      </p:sp>
      <p:sp>
        <p:nvSpPr>
          <p:cNvPr id="14" name="13 Dikdörtgen"/>
          <p:cNvSpPr/>
          <p:nvPr/>
        </p:nvSpPr>
        <p:spPr>
          <a:xfrm>
            <a:off x="7286644" y="5000636"/>
            <a:ext cx="1550424" cy="461665"/>
          </a:xfrm>
          <a:prstGeom prst="rect">
            <a:avLst/>
          </a:prstGeom>
        </p:spPr>
        <p:txBody>
          <a:bodyPr wrap="none">
            <a:spAutoFit/>
          </a:bodyPr>
          <a:lstStyle/>
          <a:p>
            <a:pPr algn="ctr"/>
            <a:r>
              <a:rPr lang="tr-TR" sz="2400" b="1" dirty="0" smtClean="0">
                <a:latin typeface="Arial"/>
                <a:cs typeface="Arial"/>
              </a:rPr>
              <a:t>dedikodu</a:t>
            </a:r>
            <a:endParaRPr lang="tr-TR" sz="2400" b="1" dirty="0"/>
          </a:p>
        </p:txBody>
      </p:sp>
      <p:sp>
        <p:nvSpPr>
          <p:cNvPr id="15" name="14 Dikdörtgen"/>
          <p:cNvSpPr/>
          <p:nvPr/>
        </p:nvSpPr>
        <p:spPr>
          <a:xfrm>
            <a:off x="7814790" y="3000372"/>
            <a:ext cx="1329210" cy="830997"/>
          </a:xfrm>
          <a:prstGeom prst="rect">
            <a:avLst/>
          </a:prstGeom>
        </p:spPr>
        <p:txBody>
          <a:bodyPr wrap="none">
            <a:spAutoFit/>
          </a:bodyPr>
          <a:lstStyle/>
          <a:p>
            <a:pPr algn="ctr"/>
            <a:r>
              <a:rPr lang="tr-TR" sz="2400" b="1" dirty="0" smtClean="0">
                <a:latin typeface="Arial"/>
                <a:cs typeface="Arial"/>
              </a:rPr>
              <a:t>yalancı </a:t>
            </a:r>
          </a:p>
          <a:p>
            <a:pPr algn="ctr"/>
            <a:r>
              <a:rPr lang="tr-TR" sz="2400" b="1" dirty="0" smtClean="0">
                <a:latin typeface="Arial"/>
                <a:cs typeface="Arial"/>
              </a:rPr>
              <a:t>şahitlik </a:t>
            </a:r>
            <a:endParaRPr lang="tr-TR" sz="2400" b="1" dirty="0"/>
          </a:p>
        </p:txBody>
      </p:sp>
      <p:sp>
        <p:nvSpPr>
          <p:cNvPr id="16" name="15 Dikdörtgen"/>
          <p:cNvSpPr/>
          <p:nvPr/>
        </p:nvSpPr>
        <p:spPr>
          <a:xfrm>
            <a:off x="4071934" y="3714752"/>
            <a:ext cx="1247457" cy="830997"/>
          </a:xfrm>
          <a:prstGeom prst="rect">
            <a:avLst/>
          </a:prstGeom>
        </p:spPr>
        <p:txBody>
          <a:bodyPr wrap="none">
            <a:spAutoFit/>
          </a:bodyPr>
          <a:lstStyle/>
          <a:p>
            <a:pPr algn="ctr"/>
            <a:r>
              <a:rPr lang="tr-TR" sz="2400" b="1" dirty="0" smtClean="0">
                <a:latin typeface="Arial"/>
                <a:cs typeface="Arial"/>
              </a:rPr>
              <a:t>Lakap </a:t>
            </a:r>
          </a:p>
          <a:p>
            <a:pPr algn="ctr"/>
            <a:r>
              <a:rPr lang="tr-TR" sz="2400" b="1" dirty="0" smtClean="0">
                <a:latin typeface="Arial"/>
                <a:cs typeface="Arial"/>
              </a:rPr>
              <a:t>takmak</a:t>
            </a:r>
            <a:endParaRPr lang="tr-TR" sz="2400" b="1" dirty="0"/>
          </a:p>
        </p:txBody>
      </p:sp>
      <p:sp>
        <p:nvSpPr>
          <p:cNvPr id="17" name="16 Yuvarlatılmış Dikdörtgen"/>
          <p:cNvSpPr/>
          <p:nvPr/>
        </p:nvSpPr>
        <p:spPr>
          <a:xfrm>
            <a:off x="5572132" y="2857496"/>
            <a:ext cx="1785950" cy="192882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17 Dikdörtgen"/>
          <p:cNvSpPr/>
          <p:nvPr/>
        </p:nvSpPr>
        <p:spPr>
          <a:xfrm>
            <a:off x="5929322" y="2928934"/>
            <a:ext cx="1265090" cy="1569660"/>
          </a:xfrm>
          <a:prstGeom prst="rect">
            <a:avLst/>
          </a:prstGeom>
        </p:spPr>
        <p:txBody>
          <a:bodyPr wrap="none">
            <a:spAutoFit/>
          </a:bodyPr>
          <a:lstStyle/>
          <a:p>
            <a:r>
              <a:rPr lang="tr-TR" sz="2400" b="1" dirty="0" smtClean="0">
                <a:latin typeface="Arial"/>
                <a:cs typeface="Arial"/>
              </a:rPr>
              <a:t>Kamu </a:t>
            </a:r>
          </a:p>
          <a:p>
            <a:r>
              <a:rPr lang="tr-TR" sz="2400" b="1" dirty="0" smtClean="0">
                <a:latin typeface="Arial"/>
                <a:cs typeface="Arial"/>
              </a:rPr>
              <a:t>malına </a:t>
            </a:r>
          </a:p>
          <a:p>
            <a:r>
              <a:rPr lang="tr-TR" sz="2400" b="1" dirty="0" smtClean="0">
                <a:latin typeface="Arial"/>
                <a:cs typeface="Arial"/>
              </a:rPr>
              <a:t>zarar </a:t>
            </a:r>
          </a:p>
          <a:p>
            <a:r>
              <a:rPr lang="tr-TR" sz="2400" b="1" dirty="0" smtClean="0">
                <a:latin typeface="Arial"/>
                <a:cs typeface="Arial"/>
              </a:rPr>
              <a:t>vermek</a:t>
            </a:r>
            <a:endParaRPr lang="tr-TR"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2" descr="http://1.bp.blogspot.com/-_6EKhtvW-9c/UaMaCfcJwCI/AAAAAAAAAEA/JMtI_DFz9pk/s1600/Kul+Hakki2013.jpg"/>
          <p:cNvPicPr>
            <a:picLocks noChangeAspect="1" noChangeArrowheads="1"/>
          </p:cNvPicPr>
          <p:nvPr/>
        </p:nvPicPr>
        <p:blipFill>
          <a:blip r:embed="rId3"/>
          <a:srcRect/>
          <a:stretch>
            <a:fillRect/>
          </a:stretch>
        </p:blipFill>
        <p:spPr bwMode="auto">
          <a:xfrm>
            <a:off x="714348" y="1714488"/>
            <a:ext cx="3071834" cy="4429126"/>
          </a:xfrm>
          <a:prstGeom prst="rect">
            <a:avLst/>
          </a:prstGeom>
          <a:noFill/>
        </p:spPr>
      </p:pic>
      <p:sp>
        <p:nvSpPr>
          <p:cNvPr id="8" name="7 Oval"/>
          <p:cNvSpPr/>
          <p:nvPr/>
        </p:nvSpPr>
        <p:spPr>
          <a:xfrm>
            <a:off x="4286248" y="1500174"/>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9" name="8 Oval"/>
          <p:cNvSpPr/>
          <p:nvPr/>
        </p:nvSpPr>
        <p:spPr>
          <a:xfrm>
            <a:off x="3857620" y="3429000"/>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10" name="9 Oval"/>
          <p:cNvSpPr/>
          <p:nvPr/>
        </p:nvSpPr>
        <p:spPr>
          <a:xfrm>
            <a:off x="7572364" y="2643182"/>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11" name="10 Oval"/>
          <p:cNvSpPr/>
          <p:nvPr/>
        </p:nvSpPr>
        <p:spPr>
          <a:xfrm>
            <a:off x="6072198" y="1000108"/>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12" name="11 Oval"/>
          <p:cNvSpPr/>
          <p:nvPr/>
        </p:nvSpPr>
        <p:spPr>
          <a:xfrm>
            <a:off x="5214942" y="4929198"/>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13" name="12 Oval"/>
          <p:cNvSpPr/>
          <p:nvPr/>
        </p:nvSpPr>
        <p:spPr>
          <a:xfrm>
            <a:off x="7286644" y="4572008"/>
            <a:ext cx="1571636" cy="150019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a:p>
        </p:txBody>
      </p:sp>
      <p:sp>
        <p:nvSpPr>
          <p:cNvPr id="14" name="13 Dikdörtgen"/>
          <p:cNvSpPr/>
          <p:nvPr/>
        </p:nvSpPr>
        <p:spPr>
          <a:xfrm>
            <a:off x="6215074" y="1357298"/>
            <a:ext cx="1332416" cy="830997"/>
          </a:xfrm>
          <a:prstGeom prst="rect">
            <a:avLst/>
          </a:prstGeom>
        </p:spPr>
        <p:txBody>
          <a:bodyPr wrap="none">
            <a:spAutoFit/>
          </a:bodyPr>
          <a:lstStyle/>
          <a:p>
            <a:pPr algn="ctr"/>
            <a:r>
              <a:rPr lang="tr-TR" sz="2400" b="1" dirty="0" smtClean="0">
                <a:latin typeface="Arial"/>
                <a:cs typeface="Arial"/>
              </a:rPr>
              <a:t>Hile </a:t>
            </a:r>
          </a:p>
          <a:p>
            <a:pPr algn="ctr"/>
            <a:r>
              <a:rPr lang="tr-TR" sz="2400" b="1" dirty="0" smtClean="0">
                <a:latin typeface="Arial"/>
                <a:cs typeface="Arial"/>
              </a:rPr>
              <a:t>yapmak</a:t>
            </a:r>
            <a:endParaRPr lang="tr-TR" sz="2400" b="1" dirty="0"/>
          </a:p>
        </p:txBody>
      </p:sp>
      <p:sp>
        <p:nvSpPr>
          <p:cNvPr id="15" name="14 Dikdörtgen"/>
          <p:cNvSpPr/>
          <p:nvPr/>
        </p:nvSpPr>
        <p:spPr>
          <a:xfrm>
            <a:off x="7786710" y="3071810"/>
            <a:ext cx="1075936" cy="830997"/>
          </a:xfrm>
          <a:prstGeom prst="rect">
            <a:avLst/>
          </a:prstGeom>
        </p:spPr>
        <p:txBody>
          <a:bodyPr wrap="none">
            <a:spAutoFit/>
          </a:bodyPr>
          <a:lstStyle/>
          <a:p>
            <a:pPr algn="ctr"/>
            <a:r>
              <a:rPr lang="tr-TR" sz="2400" b="1" dirty="0" smtClean="0">
                <a:latin typeface="Arial"/>
                <a:cs typeface="Arial"/>
              </a:rPr>
              <a:t>Alay </a:t>
            </a:r>
          </a:p>
          <a:p>
            <a:r>
              <a:rPr lang="tr-TR" sz="2400" b="1" dirty="0" smtClean="0">
                <a:latin typeface="Arial"/>
                <a:cs typeface="Arial"/>
              </a:rPr>
              <a:t>etmek</a:t>
            </a:r>
            <a:endParaRPr lang="tr-TR" sz="2400" b="1" dirty="0"/>
          </a:p>
        </p:txBody>
      </p:sp>
      <p:sp>
        <p:nvSpPr>
          <p:cNvPr id="16" name="15 Dikdörtgen"/>
          <p:cNvSpPr/>
          <p:nvPr/>
        </p:nvSpPr>
        <p:spPr>
          <a:xfrm>
            <a:off x="4286248" y="1928802"/>
            <a:ext cx="1483098" cy="461665"/>
          </a:xfrm>
          <a:prstGeom prst="rect">
            <a:avLst/>
          </a:prstGeom>
        </p:spPr>
        <p:txBody>
          <a:bodyPr wrap="none">
            <a:spAutoFit/>
          </a:bodyPr>
          <a:lstStyle/>
          <a:p>
            <a:r>
              <a:rPr lang="tr-TR" sz="2400" b="1" dirty="0" smtClean="0">
                <a:latin typeface="Arial"/>
                <a:cs typeface="Arial"/>
              </a:rPr>
              <a:t>Kötü zan</a:t>
            </a:r>
            <a:endParaRPr lang="tr-TR" sz="2400" b="1" dirty="0"/>
          </a:p>
        </p:txBody>
      </p:sp>
      <p:sp>
        <p:nvSpPr>
          <p:cNvPr id="17" name="16 Dikdörtgen"/>
          <p:cNvSpPr/>
          <p:nvPr/>
        </p:nvSpPr>
        <p:spPr>
          <a:xfrm>
            <a:off x="5143504" y="5429264"/>
            <a:ext cx="1566070" cy="461665"/>
          </a:xfrm>
          <a:prstGeom prst="rect">
            <a:avLst/>
          </a:prstGeom>
        </p:spPr>
        <p:txBody>
          <a:bodyPr wrap="none">
            <a:spAutoFit/>
          </a:bodyPr>
          <a:lstStyle/>
          <a:p>
            <a:r>
              <a:rPr lang="tr-TR" sz="2400" b="1" dirty="0" smtClean="0">
                <a:latin typeface="Arial"/>
                <a:cs typeface="Arial"/>
              </a:rPr>
              <a:t>Tecessüs</a:t>
            </a:r>
            <a:endParaRPr lang="tr-TR" sz="2400" b="1" dirty="0"/>
          </a:p>
        </p:txBody>
      </p:sp>
      <p:sp>
        <p:nvSpPr>
          <p:cNvPr id="18" name="17 Dikdörtgen"/>
          <p:cNvSpPr/>
          <p:nvPr/>
        </p:nvSpPr>
        <p:spPr>
          <a:xfrm>
            <a:off x="7215206" y="4929198"/>
            <a:ext cx="1521570" cy="830997"/>
          </a:xfrm>
          <a:prstGeom prst="rect">
            <a:avLst/>
          </a:prstGeom>
        </p:spPr>
        <p:txBody>
          <a:bodyPr wrap="none">
            <a:spAutoFit/>
          </a:bodyPr>
          <a:lstStyle/>
          <a:p>
            <a:pPr algn="ctr"/>
            <a:r>
              <a:rPr lang="tr-TR" sz="2400" b="1" dirty="0" smtClean="0">
                <a:latin typeface="Arial"/>
                <a:cs typeface="Arial"/>
              </a:rPr>
              <a:t>Vergi </a:t>
            </a:r>
          </a:p>
          <a:p>
            <a:pPr algn="ctr"/>
            <a:r>
              <a:rPr lang="tr-TR" sz="2400" b="1" dirty="0" smtClean="0">
                <a:latin typeface="Arial"/>
                <a:cs typeface="Arial"/>
              </a:rPr>
              <a:t>kaçırmak</a:t>
            </a:r>
            <a:endParaRPr lang="tr-TR" sz="2400" b="1" dirty="0"/>
          </a:p>
        </p:txBody>
      </p:sp>
      <p:sp>
        <p:nvSpPr>
          <p:cNvPr id="19" name="18 Dikdörtgen"/>
          <p:cNvSpPr/>
          <p:nvPr/>
        </p:nvSpPr>
        <p:spPr>
          <a:xfrm>
            <a:off x="3929058" y="3857628"/>
            <a:ext cx="1212191" cy="461665"/>
          </a:xfrm>
          <a:prstGeom prst="rect">
            <a:avLst/>
          </a:prstGeom>
        </p:spPr>
        <p:txBody>
          <a:bodyPr wrap="none">
            <a:spAutoFit/>
          </a:bodyPr>
          <a:lstStyle/>
          <a:p>
            <a:r>
              <a:rPr lang="tr-TR" sz="2400" b="1" dirty="0" smtClean="0">
                <a:latin typeface="Arial"/>
                <a:cs typeface="Arial"/>
              </a:rPr>
              <a:t>Rüşvet</a:t>
            </a:r>
            <a:endParaRPr lang="tr-TR" sz="2400" b="1" dirty="0"/>
          </a:p>
        </p:txBody>
      </p:sp>
      <p:sp>
        <p:nvSpPr>
          <p:cNvPr id="20" name="19 Yuvarlatılmış Dikdörtgen"/>
          <p:cNvSpPr/>
          <p:nvPr/>
        </p:nvSpPr>
        <p:spPr>
          <a:xfrm>
            <a:off x="5572132" y="2857496"/>
            <a:ext cx="1785950" cy="1928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20 Dikdörtgen"/>
          <p:cNvSpPr/>
          <p:nvPr/>
        </p:nvSpPr>
        <p:spPr>
          <a:xfrm>
            <a:off x="5572132" y="3214686"/>
            <a:ext cx="1689886" cy="1200329"/>
          </a:xfrm>
          <a:prstGeom prst="rect">
            <a:avLst/>
          </a:prstGeom>
        </p:spPr>
        <p:txBody>
          <a:bodyPr wrap="none">
            <a:spAutoFit/>
          </a:bodyPr>
          <a:lstStyle/>
          <a:p>
            <a:pPr algn="ctr"/>
            <a:r>
              <a:rPr lang="tr-TR" sz="2400" b="1" dirty="0" smtClean="0">
                <a:solidFill>
                  <a:schemeClr val="bg1"/>
                </a:solidFill>
                <a:latin typeface="Arial"/>
                <a:cs typeface="Arial"/>
              </a:rPr>
              <a:t>Görevi </a:t>
            </a:r>
          </a:p>
          <a:p>
            <a:pPr algn="ctr"/>
            <a:r>
              <a:rPr lang="tr-TR" sz="2400" b="1" dirty="0" smtClean="0">
                <a:solidFill>
                  <a:schemeClr val="bg1"/>
                </a:solidFill>
                <a:latin typeface="Arial"/>
                <a:cs typeface="Arial"/>
              </a:rPr>
              <a:t>kötüye </a:t>
            </a:r>
          </a:p>
          <a:p>
            <a:pPr algn="ctr"/>
            <a:r>
              <a:rPr lang="tr-TR" sz="2400" b="1" dirty="0" smtClean="0">
                <a:solidFill>
                  <a:schemeClr val="bg1"/>
                </a:solidFill>
                <a:latin typeface="Arial"/>
                <a:cs typeface="Arial"/>
              </a:rPr>
              <a:t>kullanmak</a:t>
            </a:r>
            <a:endParaRPr lang="tr-TR" sz="2400" b="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1071546"/>
            <a:ext cx="6958034" cy="1470025"/>
          </a:xfrm>
          <a:solidFill>
            <a:schemeClr val="accent2">
              <a:lumMod val="40000"/>
              <a:lumOff val="60000"/>
            </a:schemeClr>
          </a:solidFill>
        </p:spPr>
        <p:txBody>
          <a:bodyPr>
            <a:normAutofit/>
          </a:bodyPr>
          <a:lstStyle/>
          <a:p>
            <a:r>
              <a:rPr lang="tr-TR" sz="3200" b="1" dirty="0" smtClean="0"/>
              <a:t>Kul hakkı yiyen kişi ne yapmalıdır?</a:t>
            </a:r>
            <a:r>
              <a:rPr lang="tr-TR" sz="3200" dirty="0" smtClean="0"/>
              <a:t/>
            </a:r>
            <a:br>
              <a:rPr lang="tr-TR" sz="3200" dirty="0" smtClean="0"/>
            </a:br>
            <a:endParaRPr lang="tr-TR" sz="3200" dirty="0"/>
          </a:p>
        </p:txBody>
      </p:sp>
      <p:sp>
        <p:nvSpPr>
          <p:cNvPr id="3" name="2 Alt Başlık"/>
          <p:cNvSpPr>
            <a:spLocks noGrp="1"/>
          </p:cNvSpPr>
          <p:nvPr>
            <p:ph type="subTitle" idx="1"/>
          </p:nvPr>
        </p:nvSpPr>
        <p:spPr>
          <a:xfrm>
            <a:off x="1357290" y="2928934"/>
            <a:ext cx="7143800" cy="3929066"/>
          </a:xfrm>
          <a:solidFill>
            <a:srgbClr val="FFC000"/>
          </a:solidFill>
        </p:spPr>
        <p:txBody>
          <a:bodyPr>
            <a:noAutofit/>
          </a:bodyPr>
          <a:lstStyle/>
          <a:p>
            <a:r>
              <a:rPr lang="tr-TR" sz="4400" b="1" dirty="0" smtClean="0">
                <a:solidFill>
                  <a:schemeClr val="tx1"/>
                </a:solidFill>
              </a:rPr>
              <a:t>Kul hakkı ihlalinde bulunan biri, hakkını yediği kişiyle helalleşmeli, ondan özür dilemeli ve Allah'a tövbe etmelidir.</a:t>
            </a:r>
            <a:endParaRPr lang="tr-TR" sz="4400" b="1"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500166" y="1428736"/>
            <a:ext cx="6958034" cy="5214974"/>
          </a:xfrm>
          <a:solidFill>
            <a:schemeClr val="tx1"/>
          </a:solidFill>
        </p:spPr>
        <p:txBody>
          <a:bodyPr>
            <a:normAutofit/>
          </a:bodyPr>
          <a:lstStyle/>
          <a:p>
            <a:r>
              <a:rPr lang="tr-TR" sz="4800" b="1" dirty="0" smtClean="0">
                <a:solidFill>
                  <a:schemeClr val="bg1"/>
                </a:solidFill>
              </a:rPr>
              <a:t>Kul hakkı yemek hem kişiye, hem de topluma maddi ve manevi zararlar verir. Bu sebeple dinimiz kul hakkı yemeyi yasaklamıştır.</a:t>
            </a:r>
            <a:r>
              <a:rPr lang="tr-TR" sz="4800" dirty="0" smtClean="0">
                <a:solidFill>
                  <a:schemeClr val="bg1"/>
                </a:solidFill>
              </a:rPr>
              <a:t> </a:t>
            </a:r>
            <a:endParaRPr lang="tr-TR" sz="48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1266" name="Picture 2" descr="http://2.bp.blogspot.com/-IGQ4ENL2aA8/UaXLTIFLdzI/AAAAAAAAAGs/IfOWVH3zDS8/s1600/passaparola.png"/>
          <p:cNvPicPr>
            <a:picLocks noChangeAspect="1" noChangeArrowheads="1"/>
          </p:cNvPicPr>
          <p:nvPr/>
        </p:nvPicPr>
        <p:blipFill>
          <a:blip r:embed="rId3"/>
          <a:srcRect l="6878" t="58889" r="3465" b="4778"/>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571604" y="357166"/>
            <a:ext cx="6958034" cy="584195"/>
          </a:xfrm>
        </p:spPr>
        <p:txBody>
          <a:bodyPr>
            <a:normAutofit fontScale="90000"/>
          </a:bodyPr>
          <a:lstStyle/>
          <a:p>
            <a:r>
              <a:rPr lang="tr-TR" sz="3200" b="1" dirty="0" smtClean="0">
                <a:solidFill>
                  <a:schemeClr val="bg1"/>
                </a:solidFill>
              </a:rPr>
              <a:t/>
            </a:r>
            <a:br>
              <a:rPr lang="tr-TR" sz="3200" b="1" dirty="0" smtClean="0">
                <a:solidFill>
                  <a:schemeClr val="bg1"/>
                </a:solidFill>
              </a:rPr>
            </a:br>
            <a:r>
              <a:rPr lang="tr-TR" sz="3200" b="1" dirty="0" smtClean="0">
                <a:solidFill>
                  <a:schemeClr val="bg1"/>
                </a:solidFill>
              </a:rPr>
              <a:t>Konuyla ilgili ayetler: </a:t>
            </a:r>
            <a:br>
              <a:rPr lang="tr-TR" sz="3200" b="1" dirty="0" smtClean="0">
                <a:solidFill>
                  <a:schemeClr val="bg1"/>
                </a:solidFill>
              </a:rPr>
            </a:br>
            <a:endParaRPr lang="tr-TR" sz="3200" b="1" dirty="0">
              <a:solidFill>
                <a:schemeClr val="bg1"/>
              </a:solidFill>
            </a:endParaRPr>
          </a:p>
        </p:txBody>
      </p:sp>
      <p:sp>
        <p:nvSpPr>
          <p:cNvPr id="3" name="2 Alt Başlık"/>
          <p:cNvSpPr>
            <a:spLocks noGrp="1"/>
          </p:cNvSpPr>
          <p:nvPr>
            <p:ph type="subTitle" idx="1"/>
          </p:nvPr>
        </p:nvSpPr>
        <p:spPr>
          <a:xfrm>
            <a:off x="1142976" y="1928802"/>
            <a:ext cx="7715304" cy="4357718"/>
          </a:xfrm>
          <a:solidFill>
            <a:schemeClr val="accent1">
              <a:lumMod val="40000"/>
              <a:lumOff val="60000"/>
            </a:schemeClr>
          </a:solidFill>
        </p:spPr>
        <p:txBody>
          <a:bodyPr>
            <a:normAutofit/>
          </a:bodyPr>
          <a:lstStyle/>
          <a:p>
            <a:pPr algn="l"/>
            <a:r>
              <a:rPr lang="tr-TR" dirty="0" smtClean="0">
                <a:solidFill>
                  <a:schemeClr val="tx1"/>
                </a:solidFill>
              </a:rPr>
              <a:t>    "Kim zulme uğradıktan sonra hakkını alırsa, artık onlara yapılacak </a:t>
            </a:r>
            <a:r>
              <a:rPr lang="tr-TR" dirty="0" err="1" smtClean="0">
                <a:solidFill>
                  <a:schemeClr val="tx1"/>
                </a:solidFill>
              </a:rPr>
              <a:t>birşey</a:t>
            </a:r>
            <a:r>
              <a:rPr lang="tr-TR" dirty="0" smtClean="0">
                <a:solidFill>
                  <a:schemeClr val="tx1"/>
                </a:solidFill>
              </a:rPr>
              <a:t> yoktur. Ancak insanlara zulmedenlere ve yeryüzünde haksız yere taşkınlık edenlere ceza vardır. İşte acıklı azap bunlaradır." </a:t>
            </a:r>
          </a:p>
          <a:p>
            <a:pPr algn="l"/>
            <a:r>
              <a:rPr lang="tr-TR" dirty="0" smtClean="0">
                <a:solidFill>
                  <a:schemeClr val="tx1"/>
                </a:solidFill>
              </a:rPr>
              <a:t>          (</a:t>
            </a:r>
            <a:r>
              <a:rPr lang="tr-TR" dirty="0" err="1" smtClean="0">
                <a:solidFill>
                  <a:schemeClr val="tx1"/>
                </a:solidFill>
              </a:rPr>
              <a:t>Şûrâ</a:t>
            </a:r>
            <a:r>
              <a:rPr lang="tr-TR" dirty="0" smtClean="0">
                <a:solidFill>
                  <a:schemeClr val="tx1"/>
                </a:solidFill>
              </a:rPr>
              <a:t> suresi, 41.-42. ayetler)</a:t>
            </a:r>
          </a:p>
          <a:p>
            <a:pPr algn="l"/>
            <a:endParaRPr lang="tr-T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146" name="Picture 2" descr="http://images.slideplayer.biz.tr/7/1972065/slides/slide_11.jpg"/>
          <p:cNvPicPr>
            <a:picLocks noChangeAspect="1" noChangeArrowheads="1"/>
          </p:cNvPicPr>
          <p:nvPr/>
        </p:nvPicPr>
        <p:blipFill>
          <a:blip r:embed="rId3"/>
          <a:srcRect l="2344" t="11458" r="3124" b="10416"/>
          <a:stretch>
            <a:fillRect/>
          </a:stretch>
        </p:blipFill>
        <p:spPr bwMode="auto">
          <a:xfrm>
            <a:off x="0" y="0"/>
            <a:ext cx="9144000"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194" name="Picture 2" descr="http://image.slidesharecdn.com/biotechnologyandethics-120608011426-phpapp02/95/biotechnology-and-ethics-30-728.jpg?cb=1339119062"/>
          <p:cNvPicPr>
            <a:picLocks noChangeAspect="1" noChangeArrowheads="1"/>
          </p:cNvPicPr>
          <p:nvPr/>
        </p:nvPicPr>
        <p:blipFill>
          <a:blip r:embed="rId3"/>
          <a:srcRect l="5151" t="20605" r="5219" b="13461"/>
          <a:stretch>
            <a:fillRect/>
          </a:stretch>
        </p:blipFill>
        <p:spPr bwMode="auto">
          <a:xfrm>
            <a:off x="1428728" y="928670"/>
            <a:ext cx="7500990" cy="557216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214414" y="285728"/>
            <a:ext cx="6958034" cy="727071"/>
          </a:xfrm>
        </p:spPr>
        <p:txBody>
          <a:bodyPr>
            <a:normAutofit/>
          </a:bodyPr>
          <a:lstStyle/>
          <a:p>
            <a:r>
              <a:rPr lang="tr-TR" sz="3200" b="1" dirty="0" smtClean="0">
                <a:solidFill>
                  <a:schemeClr val="bg1"/>
                </a:solidFill>
              </a:rPr>
              <a:t>Konuyla ilgili hadisler:</a:t>
            </a:r>
            <a:r>
              <a:rPr lang="tr-TR" sz="3200" dirty="0" smtClean="0">
                <a:solidFill>
                  <a:schemeClr val="bg1"/>
                </a:solidFill>
              </a:rPr>
              <a:t> </a:t>
            </a:r>
            <a:endParaRPr lang="tr-TR" sz="3200" dirty="0">
              <a:solidFill>
                <a:schemeClr val="bg1"/>
              </a:solidFill>
            </a:endParaRPr>
          </a:p>
        </p:txBody>
      </p:sp>
      <p:sp>
        <p:nvSpPr>
          <p:cNvPr id="3" name="2 Alt Başlık"/>
          <p:cNvSpPr>
            <a:spLocks noGrp="1"/>
          </p:cNvSpPr>
          <p:nvPr>
            <p:ph type="subTitle" idx="1"/>
          </p:nvPr>
        </p:nvSpPr>
        <p:spPr>
          <a:xfrm>
            <a:off x="1571604" y="1643050"/>
            <a:ext cx="7000924" cy="2357454"/>
          </a:xfrm>
          <a:solidFill>
            <a:schemeClr val="accent6">
              <a:lumMod val="40000"/>
              <a:lumOff val="60000"/>
            </a:schemeClr>
          </a:solidFill>
        </p:spPr>
        <p:txBody>
          <a:bodyPr>
            <a:normAutofit/>
          </a:bodyPr>
          <a:lstStyle/>
          <a:p>
            <a:pPr algn="l"/>
            <a:r>
              <a:rPr lang="tr-TR" b="1" dirty="0" smtClean="0">
                <a:solidFill>
                  <a:schemeClr val="tx1"/>
                </a:solidFill>
              </a:rPr>
              <a:t>"Birisinin hakkını alan kimse ölmeden önce onunla helalleşsin. Paranın, malın geçmeyeceği kıyamet gününe, üzerinde kul hakkı bulunarak gitmesin."</a:t>
            </a:r>
            <a:endParaRPr lang="tr-TR" b="1" dirty="0">
              <a:solidFill>
                <a:schemeClr val="tx1"/>
              </a:solidFill>
            </a:endParaRPr>
          </a:p>
        </p:txBody>
      </p:sp>
      <p:sp>
        <p:nvSpPr>
          <p:cNvPr id="4" name="3 Dikdörtgen"/>
          <p:cNvSpPr/>
          <p:nvPr/>
        </p:nvSpPr>
        <p:spPr>
          <a:xfrm>
            <a:off x="1571604" y="4500570"/>
            <a:ext cx="6929486" cy="2123658"/>
          </a:xfrm>
          <a:prstGeom prst="rect">
            <a:avLst/>
          </a:prstGeom>
          <a:solidFill>
            <a:schemeClr val="accent6">
              <a:lumMod val="50000"/>
            </a:schemeClr>
          </a:solidFill>
        </p:spPr>
        <p:txBody>
          <a:bodyPr wrap="square">
            <a:spAutoFit/>
          </a:bodyPr>
          <a:lstStyle/>
          <a:p>
            <a:pPr algn="ctr"/>
            <a:r>
              <a:rPr lang="tr-TR" sz="4400" b="1" dirty="0" smtClean="0">
                <a:solidFill>
                  <a:schemeClr val="bg1"/>
                </a:solidFill>
              </a:rPr>
              <a:t>"Müslüman, elinden ve dilinden insanların zarar görmediği kişidir."</a:t>
            </a:r>
            <a:endParaRPr lang="tr-TR" sz="4400"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122" name="Picture 2" descr="http://images.slideplayer.biz.tr/7/1972065/slides/slide_35.jpg"/>
          <p:cNvPicPr>
            <a:picLocks noChangeAspect="1" noChangeArrowheads="1"/>
          </p:cNvPicPr>
          <p:nvPr/>
        </p:nvPicPr>
        <p:blipFill>
          <a:blip r:embed="rId3"/>
          <a:srcRect l="2343" t="22917" r="3125" b="22916"/>
          <a:stretch>
            <a:fillRect/>
          </a:stretch>
        </p:blipFill>
        <p:spPr bwMode="auto">
          <a:xfrm>
            <a:off x="714348" y="1785926"/>
            <a:ext cx="8429652" cy="507207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Aynı Yan Köşesi Kesik Dikdörtgen"/>
          <p:cNvSpPr/>
          <p:nvPr/>
        </p:nvSpPr>
        <p:spPr>
          <a:xfrm>
            <a:off x="1285852" y="928670"/>
            <a:ext cx="7286676" cy="292895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Dikdörtgen"/>
          <p:cNvSpPr/>
          <p:nvPr/>
        </p:nvSpPr>
        <p:spPr>
          <a:xfrm>
            <a:off x="2000232" y="1428736"/>
            <a:ext cx="5857916" cy="2308324"/>
          </a:xfrm>
          <a:prstGeom prst="rect">
            <a:avLst/>
          </a:prstGeom>
        </p:spPr>
        <p:txBody>
          <a:bodyPr wrap="square">
            <a:spAutoFit/>
          </a:bodyPr>
          <a:lstStyle/>
          <a:p>
            <a:pPr algn="ctr"/>
            <a:r>
              <a:rPr lang="tr-TR" sz="3600" b="1" dirty="0" smtClean="0">
                <a:solidFill>
                  <a:schemeClr val="bg1"/>
                </a:solidFill>
                <a:cs typeface="Arial"/>
              </a:rPr>
              <a:t>İnsanlar doğuştan gelen bir takım haklara sahiptir. Bu hakların kullanımı hiçbir şekilde engellenemez. </a:t>
            </a:r>
            <a:endParaRPr lang="tr-TR" sz="3600" b="1" dirty="0">
              <a:solidFill>
                <a:schemeClr val="bg1"/>
              </a:solidFill>
            </a:endParaRPr>
          </a:p>
        </p:txBody>
      </p:sp>
      <p:sp>
        <p:nvSpPr>
          <p:cNvPr id="8" name="7 Aynı Yan Köşesi Kesik Dikdörtgen"/>
          <p:cNvSpPr/>
          <p:nvPr/>
        </p:nvSpPr>
        <p:spPr>
          <a:xfrm rot="10800000">
            <a:off x="928662" y="3857628"/>
            <a:ext cx="8001056" cy="3000372"/>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TextBox 5"/>
          <p:cNvSpPr txBox="1"/>
          <p:nvPr/>
        </p:nvSpPr>
        <p:spPr>
          <a:xfrm>
            <a:off x="1285852" y="3811012"/>
            <a:ext cx="7048213" cy="3046988"/>
          </a:xfrm>
          <a:prstGeom prst="rect">
            <a:avLst/>
          </a:prstGeom>
          <a:noFill/>
        </p:spPr>
        <p:txBody>
          <a:bodyPr wrap="square" rtlCol="0">
            <a:spAutoFit/>
          </a:bodyPr>
          <a:lstStyle/>
          <a:p>
            <a:pPr algn="ctr"/>
            <a:r>
              <a:rPr lang="tr-TR" sz="3200" b="1" dirty="0" smtClean="0">
                <a:solidFill>
                  <a:schemeClr val="bg1"/>
                </a:solidFill>
                <a:cs typeface="Arial"/>
              </a:rPr>
              <a:t>Yaşama</a:t>
            </a:r>
            <a:r>
              <a:rPr lang="tr-TR" sz="3200" b="1" dirty="0">
                <a:solidFill>
                  <a:schemeClr val="bg1"/>
                </a:solidFill>
                <a:cs typeface="Arial"/>
              </a:rPr>
              <a:t>, inancının gereklerini yerine getirme, beslenme, barınma, eğitim-öğretim görme, alışveriş yapma, sosyal etkinliklere katılma gibi birçok haklarımız vardır. Bu gibi temel hakları engellemek kul hakkına girmektedir. </a:t>
            </a:r>
            <a:endParaRPr lang="en-US" sz="3200" b="1" dirty="0">
              <a:solidFill>
                <a:schemeClr val="bg1"/>
              </a:solidFil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500166" y="2130425"/>
            <a:ext cx="6958034" cy="4298971"/>
          </a:xfrm>
          <a:solidFill>
            <a:schemeClr val="accent2">
              <a:lumMod val="50000"/>
            </a:schemeClr>
          </a:solidFill>
        </p:spPr>
        <p:txBody>
          <a:bodyPr>
            <a:noAutofit/>
          </a:bodyPr>
          <a:lstStyle/>
          <a:p>
            <a:pPr algn="l"/>
            <a:r>
              <a:rPr lang="tr-TR" dirty="0" smtClean="0">
                <a:solidFill>
                  <a:schemeClr val="bg1"/>
                </a:solidFill>
                <a:latin typeface="Arial"/>
                <a:cs typeface="Arial"/>
              </a:rPr>
              <a:t>* İnsan hakları da aynı zamanda kul hakkına girer. Kısacası insanlara yapılan her türlü haksızlık kul hakkına girer.</a:t>
            </a:r>
            <a:r>
              <a:rPr lang="en-US" dirty="0" smtClean="0">
                <a:solidFill>
                  <a:schemeClr val="bg1"/>
                </a:solidFill>
                <a:latin typeface="Arial"/>
                <a:cs typeface="Arial"/>
              </a:rPr>
              <a:t/>
            </a:r>
            <a:br>
              <a:rPr lang="en-US" dirty="0" smtClean="0">
                <a:solidFill>
                  <a:schemeClr val="bg1"/>
                </a:solidFill>
                <a:latin typeface="Arial"/>
                <a:cs typeface="Arial"/>
              </a:rPr>
            </a:br>
            <a:endParaRPr lang="tr-TR" dirty="0">
              <a:solidFill>
                <a:schemeClr val="bg1"/>
              </a:solidFill>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412</Words>
  <Application>Microsoft Office PowerPoint</Application>
  <PresentationFormat>Ekran Gösterisi (4:3)</PresentationFormat>
  <Paragraphs>47</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Slayt 1</vt:lpstr>
      <vt:lpstr>Slayt 2</vt:lpstr>
      <vt:lpstr> Konuyla ilgili ayetler:  </vt:lpstr>
      <vt:lpstr>Slayt 4</vt:lpstr>
      <vt:lpstr>Slayt 5</vt:lpstr>
      <vt:lpstr>Konuyla ilgili hadisler: </vt:lpstr>
      <vt:lpstr>Slayt 7</vt:lpstr>
      <vt:lpstr>Slayt 8</vt:lpstr>
      <vt:lpstr>* İnsan hakları da aynı zamanda kul hakkına girer. Kısacası insanlara yapılan her türlü haksızlık kul hakkına girer. </vt:lpstr>
      <vt:lpstr>* İslam, canı malı ve namusu  kutsal saymış, bu değerlere karşı yapılan haksızlıklar kul hakkına girme olarak kabul etmiştir.  </vt:lpstr>
      <vt:lpstr>           Rasûlullah (s.a.v.): "Müflis kimdir, biliyor musunuz?" diye sordu. Ashab: "Bizim aramızda müflis, parası ve malı olmayan kimsedir", dediler.         Rasûlullah (s.a.v.): "Şüphesiz ki ümmetimin müflisi, kıyamet günü namaz, oruç ve zekât sevabıyla gelip, fakat şuna sövüp, isnad ve iftira edip, şunun malını yiyip, bunun kanını döküp, şunu dövüp, bu sebeple iyiliklerinin sevabı şuna buna verilen ve üzerindeki kul hakları bitmeden sevapları biterse, hak sahiplerinin günahları kendisine yükletilip sonra da cehenneme atılan kimsedir" buyurdular. Hadisi-i Şerif.</vt:lpstr>
      <vt:lpstr>Slayt 12</vt:lpstr>
      <vt:lpstr>Eğer maddi bir zarar vermişsek mutlaka bu zararı telafi etmeliyiz. </vt:lpstr>
      <vt:lpstr>Ayrıca insanlara karşı her türlü olumsuz tavır ve davranışlar da kul hakkına girer. </vt:lpstr>
      <vt:lpstr>Slayt 15</vt:lpstr>
      <vt:lpstr>Slayt 16</vt:lpstr>
      <vt:lpstr>Kul hakkı yiyen kişi ne yapmalıdır? </vt:lpstr>
      <vt:lpstr>Kul hakkı yemek hem kişiye, hem de topluma maddi ve manevi zararlar verir. Bu sebeple dinimiz kul hakkı yemeyi yasaklamıştır.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bilal</dc:creator>
  <cp:lastModifiedBy>w7</cp:lastModifiedBy>
  <cp:revision>28</cp:revision>
  <dcterms:created xsi:type="dcterms:W3CDTF">2015-05-01T20:11:40Z</dcterms:created>
  <dcterms:modified xsi:type="dcterms:W3CDTF">2017-06-22T16:08:14Z</dcterms:modified>
</cp:coreProperties>
</file>